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1"/>
  </p:sldMasterIdLst>
  <p:notesMasterIdLst>
    <p:notesMasterId r:id="rId25"/>
  </p:notesMasterIdLst>
  <p:sldIdLst>
    <p:sldId id="319" r:id="rId2"/>
    <p:sldId id="279" r:id="rId3"/>
    <p:sldId id="283" r:id="rId4"/>
    <p:sldId id="258" r:id="rId5"/>
    <p:sldId id="259" r:id="rId6"/>
    <p:sldId id="293" r:id="rId7"/>
    <p:sldId id="295" r:id="rId8"/>
    <p:sldId id="261" r:id="rId9"/>
    <p:sldId id="298" r:id="rId10"/>
    <p:sldId id="309" r:id="rId11"/>
    <p:sldId id="314" r:id="rId12"/>
    <p:sldId id="313" r:id="rId13"/>
    <p:sldId id="312" r:id="rId14"/>
    <p:sldId id="311" r:id="rId15"/>
    <p:sldId id="310" r:id="rId16"/>
    <p:sldId id="317" r:id="rId17"/>
    <p:sldId id="316" r:id="rId18"/>
    <p:sldId id="318" r:id="rId19"/>
    <p:sldId id="307" r:id="rId20"/>
    <p:sldId id="308" r:id="rId21"/>
    <p:sldId id="278" r:id="rId22"/>
    <p:sldId id="315" r:id="rId23"/>
    <p:sldId id="320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2AD6B5"/>
    <a:srgbClr val="006600"/>
    <a:srgbClr val="C66EA9"/>
    <a:srgbClr val="CCFF33"/>
    <a:srgbClr val="66FFCC"/>
    <a:srgbClr val="339933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2" autoAdjust="0"/>
    <p:restoredTop sz="94610" autoAdjust="0"/>
  </p:normalViewPr>
  <p:slideViewPr>
    <p:cSldViewPr>
      <p:cViewPr varScale="1">
        <p:scale>
          <a:sx n="109" d="100"/>
          <a:sy n="109" d="100"/>
        </p:scale>
        <p:origin x="174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8513E6D-7D8E-408A-AF3B-73D072D706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8823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E04AFB3-127A-42FE-860C-EABB79FBEA58}" type="slidenum">
              <a:rPr lang="ru-RU" smtClean="0"/>
              <a:pPr eaLnBrk="1" hangingPunct="1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187863D-71E3-41C6-8853-762BCDC4612F}" type="slidenum">
              <a:rPr lang="ru-RU" smtClean="0"/>
              <a:pPr eaLnBrk="1" hangingPunct="1"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2B8AD97-D350-4561-A422-5809623D3E23}" type="slidenum">
              <a:rPr lang="ru-RU" smtClean="0"/>
              <a:pPr eaLnBrk="1" hangingPunct="1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292BAA4-A82E-4EFF-9E92-73EE3EE4013B}" type="slidenum">
              <a:rPr lang="ru-RU" smtClean="0"/>
              <a:pPr eaLnBrk="1" hangingPunct="1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1E63C20-1F78-4579-9664-3DC88774A534}" type="slidenum">
              <a:rPr lang="ru-RU" smtClean="0"/>
              <a:pPr eaLnBrk="1" hangingPunct="1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D1455BA-5763-4F9F-ACA0-1943415FF843}" type="slidenum">
              <a:rPr lang="ru-RU" smtClean="0"/>
              <a:pPr eaLnBrk="1" hangingPunct="1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5AB147B-7256-4685-826A-EDC118FDA4D3}" type="slidenum">
              <a:rPr lang="ru-RU" smtClean="0"/>
              <a:pPr eaLnBrk="1" hangingPunct="1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E195147-53C5-4CD1-8737-3676D605BA0D}" type="slidenum">
              <a:rPr lang="ru-RU" smtClean="0"/>
              <a:pPr eaLnBrk="1" hangingPunct="1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ADA0EA-73E4-4693-B393-39DCBA8FF4C6}" type="slidenum">
              <a:rPr lang="ru-RU" smtClean="0"/>
              <a:pPr eaLnBrk="1" hangingPunct="1"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B0F21EC-6088-4659-9164-1946C9E39CA7}" type="slidenum">
              <a:rPr lang="ru-RU" smtClean="0"/>
              <a:pPr eaLnBrk="1" hangingPunct="1"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7CB1A8-B60A-44A1-89FB-16A27121D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463366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5FB3B-30D2-4901-A1E4-5594899AD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72209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4AD41-3454-48D4-ABC0-C27271E8E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4817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F9057-5254-4276-9FE9-691E915323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75427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8E6DD-FF2A-4837-B8E3-9EEE0C7C31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57553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3BB13-763F-480D-82EE-D9748B7A2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93874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A4B721-3232-4C7B-A691-D56AEF8A69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975091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97BA7-D425-4E82-97AE-70B6B4AE5A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37186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A0A07D-1A75-4118-9BF8-F25189E7BC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44163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4ADAD9-3113-4542-B03C-3EC93186B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95569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A895B7-8931-4BF6-BF3A-419AE59FA0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81103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277C6-2574-4F2A-B0C3-43E4B709AF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51543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9E20875E-7A8A-4068-AC49-54E9B36D5B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88" r:id="rId2"/>
    <p:sldLayoutId id="2147484489" r:id="rId3"/>
    <p:sldLayoutId id="2147484496" r:id="rId4"/>
    <p:sldLayoutId id="2147484490" r:id="rId5"/>
    <p:sldLayoutId id="2147484497" r:id="rId6"/>
    <p:sldLayoutId id="2147484498" r:id="rId7"/>
    <p:sldLayoutId id="2147484499" r:id="rId8"/>
    <p:sldLayoutId id="2147484491" r:id="rId9"/>
    <p:sldLayoutId id="2147484492" r:id="rId10"/>
    <p:sldLayoutId id="2147484493" r:id="rId11"/>
    <p:sldLayoutId id="2147484494" r:id="rId12"/>
  </p:sldLayoutIdLst>
  <p:transition spd="med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00C1FF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00C1FF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00C1FF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00C1FF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00C1FF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00C1FF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00C1FF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00C1FF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00C1FF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6BB1C9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6585CF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L:\&#1086;&#1090;&#1082;&#1088;&#1099;&#1090;&#1086;&#1077;%20&#1074;&#1085;&#1077;&#1082;&#1083;&#1072;&#1089;&#1089;&#1085;&#1086;&#1077;%20&#1084;&#1077;&#1088;&#1086;&#1087;&#1088;&#1080;&#1103;&#1090;&#1080;&#1077;%20&#1044;&#1045;&#1053;&#1068;%20&#1052;&#1040;&#1058;&#1045;&#1056;&#1048;%20-\&#1042;&#1040;&#1051;&#1048;&#1045;&#1042;&#1040;%20&#1076;&#1077;&#1085;&#1100;%20&#1084;&#1072;&#1090;&#1077;&#1088;&#1080;\&#1089;&#1077;&#1083;&#1100;&#1089;&#1082;&#1072;&#1103;%20&#1052;&#1072;&#1084;&#1072;_&#1052;&#1072;&#1084;&#1086;&#1095;&#1082;&#1072;.mp3" TargetMode="Externa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slideLayout" Target="../slideLayouts/slideLayout5.xml"/><Relationship Id="rId1" Type="http://schemas.openxmlformats.org/officeDocument/2006/relationships/audio" Target="file:///D:\User\&#1056;&#1045;&#1047;&#1045;&#1044;&#1040;\&#1086;&#1090;&#1082;&#1088;&#1099;&#1090;&#1086;&#1077;%20&#1074;&#1085;&#1077;&#1082;&#1083;&#1072;&#1089;&#1089;&#1085;&#1086;&#1077;%20&#1084;&#1077;&#1088;&#1086;&#1087;&#1088;&#1080;&#1103;&#1090;&#1080;&#1077;%20&#1044;&#1045;&#1053;&#1068;%20&#1052;&#1040;&#1058;&#1045;&#1056;&#1048;%20-\&#1042;&#1040;&#1051;&#1048;&#1045;&#1042;&#1040;%20&#1076;&#1077;&#1085;&#1100;%20&#1084;&#1072;&#1090;&#1077;&#1088;&#1080;\&#1052;&#1072;&#1084;&#1072;%20&#1044;&#1077;&#1083;&#1100;&#1092;&#1080;&#1085;.%20&#1052;&#1056;3.wma" TargetMode="Externa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images.ru.prom.st/494449003_w640_h640_dlya_zhensch.jpg" TargetMode="External"/><Relationship Id="rId3" Type="http://schemas.openxmlformats.org/officeDocument/2006/relationships/hyperlink" Target="http://printonic.ru/uploads/images/2016/04/15/img_5710aea21d4a8.jpg" TargetMode="External"/><Relationship Id="rId7" Type="http://schemas.openxmlformats.org/officeDocument/2006/relationships/hyperlink" Target="https://ds03.infourok.ru/uploads/ex/01b0/0001131f-956cc844/img44.jpg" TargetMode="External"/><Relationship Id="rId2" Type="http://schemas.openxmlformats.org/officeDocument/2006/relationships/hyperlink" Target="http://&#1088;&#1072;&#1073;&#1086;&#1090;&#1072;.&#1074;&#1087;&#1084;&#1088;.com/photos/origs/2713_8670.jpg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playcast.ru/uploads/2016/09/13/19881041.jpg" TargetMode="External"/><Relationship Id="rId5" Type="http://schemas.openxmlformats.org/officeDocument/2006/relationships/hyperlink" Target="https://static7.depositphotos.com/1217087/719/v/950/depositphotos_7191850-stock-illustration-nurse-blond.jpg" TargetMode="External"/><Relationship Id="rId10" Type="http://schemas.openxmlformats.org/officeDocument/2006/relationships/hyperlink" Target="http://kartik.ru/wp-content/uploads/2017/08/kartinki-prazdnik-den-materi-156960.jpg" TargetMode="External"/><Relationship Id="rId4" Type="http://schemas.openxmlformats.org/officeDocument/2006/relationships/hyperlink" Target="http://www.playcast.ru/uploads/2016/12/20/20973251.jpg" TargetMode="External"/><Relationship Id="rId9" Type="http://schemas.openxmlformats.org/officeDocument/2006/relationships/hyperlink" Target="https://img-s3.onedio.com/id-59b699fb249fef010f83ec32/rev-0/w-635/f-jpg-webp/s-b4a408ccc4ea48f03cbbec499e3445f5ed69fb05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audio" Target="file:///D:\User\&#1056;&#1045;&#1047;&#1045;&#1044;&#1040;\&#1086;&#1090;&#1082;&#1088;&#1099;&#1090;&#1086;&#1077;%20&#1074;&#1085;&#1077;&#1082;&#1083;&#1072;&#1089;&#1089;&#1085;&#1086;&#1077;%20&#1084;&#1077;&#1088;&#1086;&#1087;&#1088;&#1080;&#1103;&#1090;&#1080;&#1077;%20&#1044;&#1045;&#1053;&#1068;%20&#1052;&#1040;&#1058;&#1045;&#1056;&#1048;%20-\&#1042;&#1040;&#1051;&#1048;&#1045;&#1042;&#1040;%20&#1076;&#1077;&#1085;&#1100;%20&#1084;&#1072;&#1090;&#1077;&#1088;&#1080;\&#1094;&#1074;&#1077;&#1090;&#1099;%20&#1076;&#1083;&#1103;%20&#1084;&#1072;&#1084;&#1099;+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2928938" y="1928813"/>
            <a:ext cx="43386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4000" b="1" dirty="0"/>
              <a:t>ДЕНЬ    МАТЕРИ</a:t>
            </a:r>
            <a:endParaRPr lang="ru-RU" sz="4000" dirty="0"/>
          </a:p>
        </p:txBody>
      </p:sp>
      <p:sp>
        <p:nvSpPr>
          <p:cNvPr id="7172" name="Rectangle 2"/>
          <p:cNvSpPr>
            <a:spLocks noChangeArrowheads="1"/>
          </p:cNvSpPr>
          <p:nvPr/>
        </p:nvSpPr>
        <p:spPr bwMode="auto">
          <a:xfrm>
            <a:off x="2357438" y="2928938"/>
            <a:ext cx="5072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ru-RU">
                <a:ea typeface="Calibri" pitchFamily="34" charset="0"/>
                <a:cs typeface="Arial" charset="0"/>
              </a:rPr>
              <a:t>            Открытое внеклассное мероприятие</a:t>
            </a:r>
          </a:p>
          <a:p>
            <a:pPr eaLnBrk="0" hangingPunct="0"/>
            <a:r>
              <a:rPr lang="ru-RU">
                <a:ea typeface="Calibri" pitchFamily="34" charset="0"/>
                <a:cs typeface="Arial" charset="0"/>
              </a:rPr>
              <a:t>              для учащихся  начальных классов</a:t>
            </a:r>
            <a:endParaRPr lang="ru-RU">
              <a:cs typeface="Arial" charset="0"/>
            </a:endParaRPr>
          </a:p>
        </p:txBody>
      </p:sp>
      <p:sp>
        <p:nvSpPr>
          <p:cNvPr id="7173" name="Rectangle 3"/>
          <p:cNvSpPr>
            <a:spLocks noChangeArrowheads="1"/>
          </p:cNvSpPr>
          <p:nvPr/>
        </p:nvSpPr>
        <p:spPr bwMode="auto">
          <a:xfrm>
            <a:off x="3857625" y="4924544"/>
            <a:ext cx="4865434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ru-RU" dirty="0">
                <a:ea typeface="Calibri" pitchFamily="34" charset="0"/>
                <a:cs typeface="Arial" charset="0"/>
              </a:rPr>
              <a:t>,</a:t>
            </a:r>
          </a:p>
          <a:p>
            <a:pPr eaLnBrk="0" hangingPunct="0"/>
            <a:r>
              <a:rPr lang="ru-RU" dirty="0">
                <a:ea typeface="Calibri" pitchFamily="34" charset="0"/>
                <a:cs typeface="Calibri" pitchFamily="34" charset="0"/>
              </a:rPr>
              <a:t>                                                                         </a:t>
            </a:r>
          </a:p>
          <a:p>
            <a:pPr eaLnBrk="0" hangingPunct="0"/>
            <a:r>
              <a:rPr lang="ru-RU" sz="1400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  </a:t>
            </a:r>
            <a:endParaRPr lang="ru-RU"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1\Desktop\продавец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22"/>
          <a:stretch>
            <a:fillRect/>
          </a:stretch>
        </p:blipFill>
        <p:spPr>
          <a:xfrm>
            <a:off x="1979712" y="2060848"/>
            <a:ext cx="6400800" cy="4008512"/>
          </a:xfrm>
          <a:solidFill>
            <a:srgbClr val="FFFFFF">
              <a:shade val="85000"/>
            </a:srgbClr>
          </a:solidFill>
          <a:ln w="190500" cap="sq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1187450" y="404813"/>
            <a:ext cx="7499350" cy="1143000"/>
          </a:xfrm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Продавец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1\Desktop\повар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16238" y="1484313"/>
            <a:ext cx="3992562" cy="4800600"/>
          </a:xfrm>
          <a:noFill/>
        </p:spPr>
      </p:pic>
      <p:sp>
        <p:nvSpPr>
          <p:cNvPr id="6" name="Заголовок 4"/>
          <p:cNvSpPr txBox="1">
            <a:spLocks noGrp="1"/>
          </p:cNvSpPr>
          <p:nvPr>
            <p:ph type="title"/>
          </p:nvPr>
        </p:nvSpPr>
        <p:spPr>
          <a:xfrm>
            <a:off x="1403350" y="260350"/>
            <a:ext cx="7499350" cy="1143000"/>
          </a:xfrm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Повар 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1\Desktop\учитель1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68538" y="1700213"/>
            <a:ext cx="4895850" cy="4010025"/>
          </a:xfrm>
          <a:noFill/>
        </p:spPr>
      </p:pic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1403350" y="260350"/>
            <a:ext cx="7499350" cy="1143000"/>
          </a:xfrm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Учитель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1\Desktop\медсестр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51250" y="1447800"/>
            <a:ext cx="3067050" cy="4800600"/>
          </a:xfrm>
          <a:noFill/>
        </p:spPr>
      </p:pic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/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Медсестра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1\Desktop\f53aa06648b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71775" y="1447800"/>
            <a:ext cx="4826000" cy="4800600"/>
          </a:xfrm>
          <a:noFill/>
        </p:spPr>
      </p:pic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/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Парикмахер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1\Desktop\i4n3ev4mp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03525" y="1743075"/>
            <a:ext cx="4762500" cy="4210050"/>
          </a:xfrm>
          <a:noFill/>
        </p:spPr>
      </p:pic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1331913" y="333375"/>
            <a:ext cx="7499350" cy="1143000"/>
          </a:xfrm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Швея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1\Desktop\gigiyena-i-khraneniye-detskoy-posudy-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624" y="3284984"/>
            <a:ext cx="3925533" cy="31683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8131" name="Picture 3" descr="C:\Users\1\Desktop\x_e33bf4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9798" y="3284984"/>
            <a:ext cx="3321237" cy="31344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1043608" y="836712"/>
            <a:ext cx="74888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40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66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Ножей, вилок и ложек </a:t>
            </a:r>
            <a:r>
              <a:rPr lang="ru-RU" sz="4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-18 000 </a:t>
            </a:r>
          </a:p>
          <a:p>
            <a:pPr eaLnBrk="0" hangingPunct="0">
              <a:defRPr/>
            </a:pPr>
            <a:r>
              <a:rPr lang="ru-RU" sz="4000" b="1" dirty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66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Тарелок</a:t>
            </a:r>
            <a:r>
              <a:rPr lang="ru-RU" sz="4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-13 000  </a:t>
            </a:r>
          </a:p>
          <a:p>
            <a:pPr eaLnBrk="0" hangingPunct="0">
              <a:defRPr/>
            </a:pPr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rgbClr val="0066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Чашек</a:t>
            </a:r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ru-RU" sz="4000" b="1" dirty="0">
                <a:latin typeface="Arial" pitchFamily="34" charset="0"/>
              </a:rPr>
              <a:t>   </a:t>
            </a:r>
            <a:r>
              <a:rPr lang="ru-RU" sz="4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8 000</a:t>
            </a:r>
            <a:endParaRPr lang="ru-RU" sz="4000" b="1" dirty="0">
              <a:latin typeface="Arial" pitchFamily="34" charset="0"/>
            </a:endParaRPr>
          </a:p>
        </p:txBody>
      </p:sp>
      <p:sp>
        <p:nvSpPr>
          <p:cNvPr id="22533" name="Прямоугольник 8"/>
          <p:cNvSpPr>
            <a:spLocks noChangeArrowheads="1"/>
          </p:cNvSpPr>
          <p:nvPr/>
        </p:nvSpPr>
        <p:spPr bwMode="auto">
          <a:xfrm>
            <a:off x="1476375" y="260350"/>
            <a:ext cx="73961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 течение года мамы вымывают: 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1" descr="C:\Users\1\Desktop\childrens-tableware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55776" y="2852936"/>
            <a:ext cx="5112568" cy="37444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458788" y="260350"/>
            <a:ext cx="86852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36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Общий вес посуды, которую наши мамы</a:t>
            </a:r>
          </a:p>
          <a:p>
            <a:pPr algn="ctr" eaLnBrk="0" hangingPunct="0"/>
            <a:r>
              <a:rPr lang="ru-RU" sz="36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переносят из кухонного шкафа</a:t>
            </a:r>
          </a:p>
          <a:p>
            <a:pPr algn="ctr" eaLnBrk="0" hangingPunct="0"/>
            <a:r>
              <a:rPr lang="ru-RU" sz="36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 обеденного стола и обратно, </a:t>
            </a:r>
          </a:p>
          <a:p>
            <a:pPr algn="ctr" eaLnBrk="0" hangingPunct="0"/>
            <a:r>
              <a:rPr lang="ru-RU" sz="36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год достигает </a:t>
            </a:r>
            <a:r>
              <a:rPr lang="ru-RU" sz="3600" b="1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 тонн</a:t>
            </a:r>
            <a:endParaRPr lang="ru-RU" sz="3600" b="1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1331913" y="476250"/>
            <a:ext cx="7499350" cy="48006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течение года наши мамы проходят за покупками </a:t>
            </a:r>
          </a:p>
          <a:p>
            <a:pPr algn="ctr">
              <a:buFont typeface="Wingdings 2" pitchFamily="18" charset="2"/>
              <a:buNone/>
            </a:pP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больше</a:t>
            </a: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2 000 км</a:t>
            </a:r>
          </a:p>
        </p:txBody>
      </p:sp>
      <p:pic>
        <p:nvPicPr>
          <p:cNvPr id="24579" name="Picture 2" descr="C:\Users\1\Desktop\1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2071688"/>
            <a:ext cx="7272338" cy="436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сельская Мама_Мамоч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76925"/>
            <a:ext cx="665163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1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1714500" y="214313"/>
            <a:ext cx="3049588" cy="50720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1800">
                <a:solidFill>
                  <a:srgbClr val="006600"/>
                </a:solidFill>
                <a:latin typeface="Monotype Corsiva" pitchFamily="66" charset="0"/>
              </a:rPr>
              <a:t>Кто открыл мне этот мир,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>
                <a:solidFill>
                  <a:srgbClr val="006600"/>
                </a:solidFill>
                <a:latin typeface="Monotype Corsiva" pitchFamily="66" charset="0"/>
              </a:rPr>
              <a:t>Не жалея своих сил?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>
                <a:solidFill>
                  <a:srgbClr val="006600"/>
                </a:solidFill>
                <a:latin typeface="Monotype Corsiva" pitchFamily="66" charset="0"/>
              </a:rPr>
              <a:t>И всегда оберегала?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>
                <a:solidFill>
                  <a:srgbClr val="006600"/>
                </a:solidFill>
                <a:latin typeface="Monotype Corsiva" pitchFamily="66" charset="0"/>
              </a:rPr>
              <a:t>Лучшая на свете МАМА.</a:t>
            </a:r>
          </a:p>
          <a:p>
            <a:pPr eaLnBrk="1" hangingPunct="1">
              <a:buFont typeface="Wingdings 2" pitchFamily="18" charset="2"/>
              <a:buNone/>
            </a:pPr>
            <a:endParaRPr lang="ru-RU" sz="1800">
              <a:solidFill>
                <a:srgbClr val="006600"/>
              </a:solidFill>
              <a:latin typeface="Monotype Corsiva" pitchFamily="66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1800">
                <a:solidFill>
                  <a:srgbClr val="006600"/>
                </a:solidFill>
                <a:latin typeface="Monotype Corsiva" pitchFamily="66" charset="0"/>
              </a:rPr>
              <a:t>Кто на свете всех милее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>
                <a:solidFill>
                  <a:srgbClr val="006600"/>
                </a:solidFill>
                <a:latin typeface="Monotype Corsiva" pitchFamily="66" charset="0"/>
              </a:rPr>
              <a:t>И теплом своим согреет,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>
                <a:solidFill>
                  <a:srgbClr val="006600"/>
                </a:solidFill>
                <a:latin typeface="Monotype Corsiva" pitchFamily="66" charset="0"/>
              </a:rPr>
              <a:t>Любит больше, чем себя?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>
                <a:solidFill>
                  <a:srgbClr val="006600"/>
                </a:solidFill>
                <a:latin typeface="Monotype Corsiva" pitchFamily="66" charset="0"/>
              </a:rPr>
              <a:t>Это МАМОЧКА моя.</a:t>
            </a:r>
          </a:p>
          <a:p>
            <a:pPr eaLnBrk="1" hangingPunct="1">
              <a:buFont typeface="Wingdings 2" pitchFamily="18" charset="2"/>
              <a:buNone/>
            </a:pPr>
            <a:endParaRPr lang="ru-RU" sz="1800">
              <a:solidFill>
                <a:srgbClr val="006600"/>
              </a:solidFill>
              <a:latin typeface="Monotype Corsiva" pitchFamily="66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1800">
                <a:solidFill>
                  <a:srgbClr val="006600"/>
                </a:solidFill>
                <a:latin typeface="Monotype Corsiva" pitchFamily="66" charset="0"/>
              </a:rPr>
              <a:t> Книжки вечером читает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>
                <a:solidFill>
                  <a:srgbClr val="006600"/>
                </a:solidFill>
                <a:latin typeface="Monotype Corsiva" pitchFamily="66" charset="0"/>
              </a:rPr>
              <a:t>И всегда всё понимает,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>
                <a:solidFill>
                  <a:srgbClr val="006600"/>
                </a:solidFill>
                <a:latin typeface="Monotype Corsiva" pitchFamily="66" charset="0"/>
              </a:rPr>
              <a:t>Даже если я упряма,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>
                <a:solidFill>
                  <a:srgbClr val="006600"/>
                </a:solidFill>
                <a:latin typeface="Monotype Corsiva" pitchFamily="66" charset="0"/>
              </a:rPr>
              <a:t>Знаю, любит меня МАМА.</a:t>
            </a:r>
          </a:p>
          <a:p>
            <a:pPr eaLnBrk="1" hangingPunct="1">
              <a:buFont typeface="Wingdings 2" pitchFamily="18" charset="2"/>
              <a:buNone/>
            </a:pPr>
            <a:endParaRPr lang="ru-RU" sz="1800">
              <a:latin typeface="Monotype Corsiva" pitchFamily="66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1800">
              <a:latin typeface="Monotype Corsiva" pitchFamily="66" charset="0"/>
            </a:endParaRPr>
          </a:p>
        </p:txBody>
      </p:sp>
      <p:sp>
        <p:nvSpPr>
          <p:cNvPr id="25603" name="Прямоугольник 8"/>
          <p:cNvSpPr>
            <a:spLocks noChangeArrowheads="1"/>
          </p:cNvSpPr>
          <p:nvPr/>
        </p:nvSpPr>
        <p:spPr bwMode="auto">
          <a:xfrm>
            <a:off x="5143500" y="0"/>
            <a:ext cx="3643313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>
              <a:latin typeface="Monotype Corsiva" pitchFamily="66" charset="0"/>
            </a:endParaRPr>
          </a:p>
          <a:p>
            <a:r>
              <a:rPr lang="ru-RU">
                <a:solidFill>
                  <a:srgbClr val="006600"/>
                </a:solidFill>
                <a:latin typeface="Monotype Corsiva" pitchFamily="66" charset="0"/>
              </a:rPr>
              <a:t>Никогда не унывает,</a:t>
            </a:r>
          </a:p>
          <a:p>
            <a:r>
              <a:rPr lang="ru-RU">
                <a:solidFill>
                  <a:srgbClr val="006600"/>
                </a:solidFill>
                <a:latin typeface="Monotype Corsiva" pitchFamily="66" charset="0"/>
              </a:rPr>
              <a:t>Что мне надо, точно знает.</a:t>
            </a:r>
          </a:p>
          <a:p>
            <a:r>
              <a:rPr lang="ru-RU">
                <a:solidFill>
                  <a:srgbClr val="006600"/>
                </a:solidFill>
                <a:latin typeface="Monotype Corsiva" pitchFamily="66" charset="0"/>
              </a:rPr>
              <a:t>Если, вдруг, случится драма,</a:t>
            </a:r>
          </a:p>
          <a:p>
            <a:r>
              <a:rPr lang="ru-RU">
                <a:solidFill>
                  <a:srgbClr val="006600"/>
                </a:solidFill>
                <a:latin typeface="Monotype Corsiva" pitchFamily="66" charset="0"/>
              </a:rPr>
              <a:t>Кто поддержит? Моя МАМА.</a:t>
            </a:r>
          </a:p>
          <a:p>
            <a:endParaRPr lang="ru-RU">
              <a:solidFill>
                <a:srgbClr val="006600"/>
              </a:solidFill>
              <a:latin typeface="Monotype Corsiva" pitchFamily="66" charset="0"/>
            </a:endParaRPr>
          </a:p>
          <a:p>
            <a:r>
              <a:rPr lang="ru-RU">
                <a:solidFill>
                  <a:srgbClr val="006600"/>
                </a:solidFill>
                <a:latin typeface="Monotype Corsiva" pitchFamily="66" charset="0"/>
              </a:rPr>
              <a:t>Я шагаю по дорожке,</a:t>
            </a:r>
          </a:p>
          <a:p>
            <a:r>
              <a:rPr lang="ru-RU">
                <a:solidFill>
                  <a:srgbClr val="006600"/>
                </a:solidFill>
                <a:latin typeface="Monotype Corsiva" pitchFamily="66" charset="0"/>
              </a:rPr>
              <a:t>Но устали мои ножки.</a:t>
            </a:r>
          </a:p>
          <a:p>
            <a:r>
              <a:rPr lang="ru-RU">
                <a:solidFill>
                  <a:srgbClr val="006600"/>
                </a:solidFill>
                <a:latin typeface="Monotype Corsiva" pitchFamily="66" charset="0"/>
              </a:rPr>
              <a:t>Перепрыгнуть через яму</a:t>
            </a:r>
          </a:p>
          <a:p>
            <a:r>
              <a:rPr lang="ru-RU">
                <a:solidFill>
                  <a:srgbClr val="006600"/>
                </a:solidFill>
                <a:latin typeface="Monotype Corsiva" pitchFamily="66" charset="0"/>
              </a:rPr>
              <a:t>Кто поможет? Знаю - МАМА.</a:t>
            </a:r>
          </a:p>
        </p:txBody>
      </p:sp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75" y="2928938"/>
            <a:ext cx="2709863" cy="370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5214938"/>
            <a:ext cx="1222375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84264" y="4814890"/>
            <a:ext cx="7500990" cy="923331"/>
          </a:xfrm>
          <a:prstGeom prst="rect">
            <a:avLst/>
          </a:prstGeom>
          <a:noFill/>
        </p:spPr>
        <p:txBody>
          <a:bodyPr>
            <a:prstTxWarp prst="textChevronInverted">
              <a:avLst/>
            </a:prstTxWarp>
            <a:spAutoFit/>
            <a:scene3d>
              <a:camera prst="perspective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>
                  <a:solidFill>
                    <a:srgbClr val="0066FF"/>
                  </a:solidFill>
                </a:ln>
                <a:solidFill>
                  <a:srgbClr val="C66EA9"/>
                </a:solidFill>
              </a:rPr>
              <a:t>День матери</a:t>
            </a:r>
          </a:p>
        </p:txBody>
      </p:sp>
      <p:pic>
        <p:nvPicPr>
          <p:cNvPr id="8195" name="Picture 4" descr="M:\день матери\4.jpg"/>
          <p:cNvPicPr>
            <a:picLocks noChangeAspect="1" noChangeArrowheads="1"/>
          </p:cNvPicPr>
          <p:nvPr/>
        </p:nvPicPr>
        <p:blipFill>
          <a:blip r:embed="rId3">
            <a:lum bright="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33375"/>
            <a:ext cx="3143250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5" descr="C:\Documents and Settings\Комп.2084E386F6C8444\Мои документы\Мои рисунки\Кленовый\9685c4858ff836cff3451286e46d3a7d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773238"/>
            <a:ext cx="1000125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C:\Documents and Settings\Комп.2084E386F6C8444\Мои документы\Мои рисунки\Кленовый\9685c4858ff836cff3451286e46d3a7d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1700213"/>
            <a:ext cx="1000125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7" descr="C:\Documents and Settings\User\Мои документы\Мои рисунки\мама\0d876a0156f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205038"/>
            <a:ext cx="5786437" cy="414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Прямоугольник 2"/>
          <p:cNvSpPr>
            <a:spLocks noChangeArrowheads="1"/>
          </p:cNvSpPr>
          <p:nvPr/>
        </p:nvSpPr>
        <p:spPr bwMode="auto">
          <a:xfrm>
            <a:off x="1331913" y="260350"/>
            <a:ext cx="71278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6600"/>
                </a:solidFill>
                <a:latin typeface="Monotype Corsiva" pitchFamily="66" charset="0"/>
              </a:rPr>
              <a:t>Каждую секунду в мире рождается три человека, и они тоже вскоре смогут произнести слово “мама”. С первого дня жизни ребенка мать живет его дыханием, его слезами и улыбками. </a:t>
            </a:r>
          </a:p>
        </p:txBody>
      </p:sp>
      <p:pic>
        <p:nvPicPr>
          <p:cNvPr id="26628" name="Picture 5" descr="C:\Documents and Settings\Комп.2084E386F6C8444\Мои документы\Мои рисунки\Кленовый\9685c4858ff836cff3451286e46d3a7d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916113"/>
            <a:ext cx="1000125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 descr="C:\Documents and Settings\Комп.2084E386F6C8444\Мои документы\Мои рисунки\Кленовый\9685c4858ff836cff3451286e46d3a7d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916113"/>
            <a:ext cx="1100137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57250" y="1571625"/>
            <a:ext cx="8143875" cy="47148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>
                <a:latin typeface="Georgia" pitchFamily="18" charset="0"/>
              </a:rPr>
              <a:t>    </a:t>
            </a:r>
            <a:r>
              <a:rPr lang="ru-RU" sz="4000">
                <a:solidFill>
                  <a:schemeClr val="bg2"/>
                </a:solidFill>
                <a:latin typeface="Monotype Corsiva" pitchFamily="66" charset="0"/>
              </a:rPr>
              <a:t>Какими бы взрослыми, сильными, умными, красивыми мы ни стали,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000">
                <a:solidFill>
                  <a:schemeClr val="bg2"/>
                </a:solidFill>
                <a:latin typeface="Monotype Corsiva" pitchFamily="66" charset="0"/>
              </a:rPr>
              <a:t>как бы далеко жизнь ни увела нас от родительского крова, мама всегда остается для нас мамой, а мы - ее детьми.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>
                <a:solidFill>
                  <a:schemeClr val="bg2"/>
                </a:solidFill>
                <a:latin typeface="Monotype Corsiva" pitchFamily="66" charset="0"/>
              </a:rPr>
              <a:t>              </a:t>
            </a:r>
            <a:endParaRPr lang="ru-RU" sz="4000">
              <a:solidFill>
                <a:schemeClr val="bg2"/>
              </a:solidFill>
              <a:latin typeface="Monotype Corsiva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000">
                <a:solidFill>
                  <a:schemeClr val="bg2"/>
                </a:solidFill>
                <a:latin typeface="Monotype Corsiva" pitchFamily="66" charset="0"/>
              </a:rPr>
              <a:t>                  </a:t>
            </a:r>
            <a:r>
              <a:rPr lang="ru-RU" sz="4000">
                <a:solidFill>
                  <a:srgbClr val="800080"/>
                </a:solidFill>
                <a:latin typeface="Monotype Corsiva" pitchFamily="66" charset="0"/>
              </a:rPr>
              <a:t>Берегите своих матерей!</a:t>
            </a:r>
          </a:p>
        </p:txBody>
      </p:sp>
      <p:pic>
        <p:nvPicPr>
          <p:cNvPr id="27651" name="Picture 7" descr="M:\домашний компьютер\скинуть\Мои рисунки\6ae0d8a74f9f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620713"/>
            <a:ext cx="3097213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цветы бабочки и птицы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0"/>
            <a:ext cx="81724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2275" y="549275"/>
            <a:ext cx="6994525" cy="566578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8800" b="1" dirty="0">
                <a:solidFill>
                  <a:srgbClr val="F12717"/>
                </a:solidFill>
              </a:rPr>
              <a:t>С праздником, </a:t>
            </a:r>
            <a:br>
              <a:rPr lang="ru-RU" sz="8800" b="1" dirty="0">
                <a:solidFill>
                  <a:srgbClr val="F12717"/>
                </a:solidFill>
              </a:rPr>
            </a:br>
            <a:r>
              <a:rPr lang="ru-RU" sz="8800" b="1" dirty="0">
                <a:solidFill>
                  <a:srgbClr val="F12717"/>
                </a:solidFill>
              </a:rPr>
              <a:t>дорогие наши</a:t>
            </a:r>
            <a:br>
              <a:rPr lang="ru-RU" sz="8800" b="1" dirty="0">
                <a:solidFill>
                  <a:srgbClr val="F12717"/>
                </a:solidFill>
              </a:rPr>
            </a:br>
            <a:r>
              <a:rPr lang="ru-RU" sz="8800" b="1" dirty="0">
                <a:solidFill>
                  <a:srgbClr val="F12717"/>
                </a:solidFill>
              </a:rPr>
              <a:t>мамы!</a:t>
            </a:r>
          </a:p>
        </p:txBody>
      </p:sp>
      <p:pic>
        <p:nvPicPr>
          <p:cNvPr id="5" name="Мама Дельфин. МР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333375"/>
            <a:ext cx="808038" cy="80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5967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714500" y="285750"/>
            <a:ext cx="6357938" cy="9271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eaLnBrk="0" hangingPunct="0">
              <a:defRPr/>
            </a:pPr>
            <a:r>
              <a:rPr lang="ru-RU" sz="3200" dirty="0">
                <a:solidFill>
                  <a:srgbClr val="00C1FF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Список используемых источников</a:t>
            </a:r>
          </a:p>
        </p:txBody>
      </p:sp>
      <p:sp>
        <p:nvSpPr>
          <p:cNvPr id="29699" name="Прямоугольник 3"/>
          <p:cNvSpPr>
            <a:spLocks noChangeArrowheads="1"/>
          </p:cNvSpPr>
          <p:nvPr/>
        </p:nvSpPr>
        <p:spPr bwMode="auto">
          <a:xfrm>
            <a:off x="1000125" y="857250"/>
            <a:ext cx="692943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hlinkClick r:id="rId2"/>
              </a:rPr>
              <a:t>http://</a:t>
            </a:r>
            <a:r>
              <a:rPr lang="ru-RU">
                <a:hlinkClick r:id="rId2"/>
              </a:rPr>
              <a:t>работа.впмр.</a:t>
            </a:r>
            <a:r>
              <a:rPr lang="en-US">
                <a:hlinkClick r:id="rId2"/>
              </a:rPr>
              <a:t>com/photos/origs/2713_8670.jpg</a:t>
            </a:r>
            <a:endParaRPr lang="ru-RU"/>
          </a:p>
          <a:p>
            <a:r>
              <a:rPr lang="en-US">
                <a:hlinkClick r:id="rId3"/>
              </a:rPr>
              <a:t>http://printonic.ru/uploads/images/2016/04/15/img_5710aea21d4a8.jpg</a:t>
            </a:r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  <p:sp>
        <p:nvSpPr>
          <p:cNvPr id="29700" name="Прямоугольник 4"/>
          <p:cNvSpPr>
            <a:spLocks noChangeArrowheads="1"/>
          </p:cNvSpPr>
          <p:nvPr/>
        </p:nvSpPr>
        <p:spPr bwMode="auto">
          <a:xfrm>
            <a:off x="1071563" y="1785938"/>
            <a:ext cx="71437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hlinkClick r:id="rId4"/>
              </a:rPr>
              <a:t>http://www.playcast.ru/uploads/2016/12/20/20973251.jpg</a:t>
            </a:r>
            <a:endParaRPr lang="ru-RU"/>
          </a:p>
          <a:p>
            <a:endParaRPr lang="ru-RU"/>
          </a:p>
          <a:p>
            <a:endParaRPr lang="ru-RU"/>
          </a:p>
        </p:txBody>
      </p:sp>
      <p:sp>
        <p:nvSpPr>
          <p:cNvPr id="29701" name="Прямоугольник 5"/>
          <p:cNvSpPr>
            <a:spLocks noChangeArrowheads="1"/>
          </p:cNvSpPr>
          <p:nvPr/>
        </p:nvSpPr>
        <p:spPr bwMode="auto">
          <a:xfrm>
            <a:off x="1000125" y="2214563"/>
            <a:ext cx="77152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hlinkClick r:id="rId5"/>
              </a:rPr>
              <a:t>https://static7.depositphotos.com/1217087/719/v/950/depositphotos_7191850-stock-illustration-nurse-blond.jpg</a:t>
            </a:r>
            <a:endParaRPr lang="ru-RU"/>
          </a:p>
          <a:p>
            <a:r>
              <a:rPr lang="en-US">
                <a:hlinkClick r:id="rId6"/>
              </a:rPr>
              <a:t>http://www.playcast.ru/uploads/2016/09/13/19881041.jpg</a:t>
            </a:r>
            <a:endParaRPr lang="ru-RU"/>
          </a:p>
          <a:p>
            <a:r>
              <a:rPr lang="en-US">
                <a:hlinkClick r:id="rId7"/>
              </a:rPr>
              <a:t>https://ds03.infourok.ru/uploads/ex/01b0/0001131f-956cc844/img44.jpg</a:t>
            </a:r>
            <a:endParaRPr lang="ru-RU"/>
          </a:p>
          <a:p>
            <a:r>
              <a:rPr lang="en-US">
                <a:hlinkClick r:id="rId8"/>
              </a:rPr>
              <a:t>https://images.ru.prom.st/494449003_w640_h640_dlya_zhensch.jpg</a:t>
            </a:r>
            <a:endParaRPr lang="ru-RU"/>
          </a:p>
          <a:p>
            <a:r>
              <a:rPr lang="en-US">
                <a:hlinkClick r:id="rId9"/>
              </a:rPr>
              <a:t>https://img-s3.onedio.com/id-59b699fb249fef010f83ec32/rev-0/w-635/f-jpg-webp/s-b4a408ccc4ea48f03cbbec499e3445f5ed69fb05.jpg</a:t>
            </a:r>
            <a:endParaRPr lang="ru-RU"/>
          </a:p>
          <a:p>
            <a:r>
              <a:rPr lang="en-US">
                <a:hlinkClick r:id="rId10"/>
              </a:rPr>
              <a:t>http://kartik.ru/wp-content/uploads/2017/08/kartinki-prazdnik-den-materi-156960.jpg</a:t>
            </a:r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  <p:sp>
        <p:nvSpPr>
          <p:cNvPr id="29702" name="Прямоугольник 6"/>
          <p:cNvSpPr>
            <a:spLocks noChangeArrowheads="1"/>
          </p:cNvSpPr>
          <p:nvPr/>
        </p:nvSpPr>
        <p:spPr bwMode="auto">
          <a:xfrm>
            <a:off x="1000125" y="4714875"/>
            <a:ext cx="750093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Подборка сценариев: День матери. - //Читаем, учимся, играем. – 2007 - №8. </a:t>
            </a:r>
          </a:p>
          <a:p>
            <a:r>
              <a:rPr lang="ru-RU" b="1"/>
              <a:t>Биккулова, А. Р.</a:t>
            </a:r>
            <a:r>
              <a:rPr lang="ru-RU"/>
              <a:t> «Люблю тебя, мама, ты лучший мой друг» : внеклассное мероприятие ко Дню матери / А. Р. Биккулова // Завуч начальной школы. – 2012. – № 2. </a:t>
            </a:r>
          </a:p>
          <a:p>
            <a:r>
              <a:rPr lang="ru-RU" b="1"/>
              <a:t>Боева, Е. В.</a:t>
            </a:r>
            <a:r>
              <a:rPr lang="ru-RU"/>
              <a:t> День матери / Е. В. Боева // Педсовет. – 2011. – № 8. </a:t>
            </a:r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b="1" i="1" dirty="0">
                <a:solidFill>
                  <a:schemeClr val="bg2"/>
                </a:solidFill>
                <a:latin typeface="Georgia" pitchFamily="18" charset="0"/>
              </a:rPr>
              <a:t>История создания праздника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88" y="1643063"/>
            <a:ext cx="5643562" cy="17526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Во многих странах мира отмечают День матери, правда, в разное время.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В День матери чествуются только матери, а не все представительницы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слабого пола.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000" dirty="0">
              <a:solidFill>
                <a:srgbClr val="339933"/>
              </a:solidFill>
              <a:latin typeface="Monotype Corsiva" pitchFamily="66" charset="0"/>
            </a:endParaRP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9100" y="1214438"/>
            <a:ext cx="2035175" cy="25717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7" name="Picture 4" descr="24274-1280x8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4437063"/>
            <a:ext cx="2927350" cy="2016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797152"/>
            <a:ext cx="2096219" cy="1714500"/>
          </a:xfrm>
          <a:prstGeom prst="rect">
            <a:avLst/>
          </a:prstGeom>
          <a:ln w="88900" cap="sq" cmpd="thickThin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14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431925" y="360363"/>
            <a:ext cx="7407275" cy="711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i="1" dirty="0">
                <a:solidFill>
                  <a:srgbClr val="339933"/>
                </a:solidFill>
                <a:latin typeface="Monotype Corsiva" pitchFamily="66" charset="0"/>
              </a:rPr>
              <a:t>День матери в России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1000125"/>
            <a:ext cx="7407275" cy="1752600"/>
          </a:xfrm>
        </p:spPr>
        <p:txBody>
          <a:bodyPr>
            <a:noAutofit/>
          </a:bodyPr>
          <a:lstStyle/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>
                <a:latin typeface="Monotype Corsiva" pitchFamily="66" charset="0"/>
              </a:rPr>
              <a:t>В России День матери стали отмечать сравнительно недавно. </a:t>
            </a:r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3600" b="1" dirty="0">
              <a:latin typeface="Monotype Corsiva" pitchFamily="66" charset="0"/>
            </a:endParaRPr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>
                <a:latin typeface="Monotype Corsiva" pitchFamily="66" charset="0"/>
              </a:rPr>
              <a:t>Установленный Указом Президента Российской Федерации Б. Н. Ельцина № 120 «О Дне матери» от 30 января 1998 года, он празднуется в последнее воскресенье ноября.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60648"/>
            <a:ext cx="4679876" cy="30718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578" name="Rectangle 11"/>
          <p:cNvSpPr>
            <a:spLocks noChangeArrowheads="1"/>
          </p:cNvSpPr>
          <p:nvPr/>
        </p:nvSpPr>
        <p:spPr bwMode="auto">
          <a:xfrm>
            <a:off x="1143000" y="3330575"/>
            <a:ext cx="80010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На белом свете есть слова, </a:t>
            </a:r>
          </a:p>
          <a:p>
            <a:pPr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которые мы называем святыми.</a:t>
            </a:r>
          </a:p>
          <a:p>
            <a:pPr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И одно из таких святых, теплых </a:t>
            </a:r>
          </a:p>
          <a:p>
            <a:pPr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ласковых слов — это слово «МАМА». </a:t>
            </a:r>
          </a:p>
          <a:p>
            <a:pPr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Слово, которое ребенок говорит чаще </a:t>
            </a:r>
          </a:p>
          <a:p>
            <a:pPr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всего — слово «МАМА». Слово, при котором взрослый, хмурый человек улыбнется, это тоже слово «МАМА». </a:t>
            </a:r>
            <a:b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endParaRPr lang="ru-RU" sz="28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1268" name="Picture 3" descr="M:\школьный компьютер\Мои рисунки\482448-a70005c93646790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3643313"/>
            <a:ext cx="1317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25" y="857250"/>
            <a:ext cx="2535238" cy="45005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>
            <a:off x="4786313" y="642938"/>
            <a:ext cx="4071937" cy="57229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Кто любовью согревает,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Всё на свете успевает,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Даже поиграть чуток?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Кто тебя всегда утешит,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И умоет, и причешет,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В щечку поцелует - чмок?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Вот она всегда какая -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Моя мамочка родная!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endParaRPr lang="ru-RU" sz="32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13" y="1143000"/>
            <a:ext cx="2714625" cy="4214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579" name="Прямоугольник 2"/>
          <p:cNvSpPr>
            <a:spLocks noChangeArrowheads="1"/>
          </p:cNvSpPr>
          <p:nvPr/>
        </p:nvSpPr>
        <p:spPr bwMode="auto">
          <a:xfrm>
            <a:off x="5072063" y="363538"/>
            <a:ext cx="4071937" cy="64944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Мне мама </a:t>
            </a:r>
            <a:r>
              <a:rPr lang="ru-RU" sz="2600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пpиносит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</a:t>
            </a:r>
          </a:p>
          <a:p>
            <a:pPr>
              <a:defRPr/>
            </a:pPr>
            <a:r>
              <a:rPr lang="ru-RU" sz="2600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Игpyшки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, конфеты, </a:t>
            </a:r>
          </a:p>
          <a:p>
            <a:pPr>
              <a:defRPr/>
            </a:pPr>
            <a:r>
              <a:rPr lang="ru-RU" sz="2600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Hо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600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мамy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люблю я </a:t>
            </a:r>
          </a:p>
          <a:p>
            <a:pPr>
              <a:defRPr/>
            </a:pP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Совсем не за это. </a:t>
            </a:r>
          </a:p>
          <a:p>
            <a:pPr>
              <a:defRPr/>
            </a:pP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Веселые песни </a:t>
            </a:r>
          </a:p>
          <a:p>
            <a:pPr>
              <a:defRPr/>
            </a:pP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Она напевает, </a:t>
            </a:r>
          </a:p>
          <a:p>
            <a:pPr>
              <a:defRPr/>
            </a:pPr>
            <a:r>
              <a:rPr lang="ru-RU" sz="2600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Hам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скучно вдвоем</a:t>
            </a:r>
          </a:p>
          <a:p>
            <a:pPr>
              <a:defRPr/>
            </a:pP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Никогда не бывает. </a:t>
            </a:r>
          </a:p>
          <a:p>
            <a:pPr>
              <a:defRPr/>
            </a:pP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Я ей </a:t>
            </a:r>
            <a:r>
              <a:rPr lang="ru-RU" sz="2600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откpываю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</a:t>
            </a:r>
          </a:p>
          <a:p>
            <a:pPr>
              <a:defRPr/>
            </a:pP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Свои все </a:t>
            </a:r>
            <a:r>
              <a:rPr lang="ru-RU" sz="2600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секpеты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. </a:t>
            </a:r>
          </a:p>
          <a:p>
            <a:pPr>
              <a:defRPr/>
            </a:pPr>
            <a:r>
              <a:rPr lang="ru-RU" sz="2600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Hо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маму люблю я </a:t>
            </a:r>
          </a:p>
          <a:p>
            <a:pPr>
              <a:defRPr/>
            </a:pPr>
            <a:r>
              <a:rPr lang="ru-RU" sz="2600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Hе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только за это. </a:t>
            </a:r>
          </a:p>
          <a:p>
            <a:pPr>
              <a:defRPr/>
            </a:pP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Люблю свою маму, </a:t>
            </a:r>
          </a:p>
          <a:p>
            <a:pPr>
              <a:defRPr/>
            </a:pPr>
            <a:r>
              <a:rPr lang="ru-RU" sz="2600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Скажy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я вам </a:t>
            </a:r>
            <a:r>
              <a:rPr lang="ru-RU" sz="2600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пpямо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, </a:t>
            </a:r>
          </a:p>
          <a:p>
            <a:pPr>
              <a:defRPr/>
            </a:pPr>
            <a:r>
              <a:rPr lang="ru-RU" sz="2600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Hy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600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пpосто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за то, </a:t>
            </a:r>
          </a:p>
          <a:p>
            <a:pPr>
              <a:defRPr/>
            </a:pP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Что она моя мама!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"/>
          <p:cNvSpPr>
            <a:spLocks noGrp="1" noChangeArrowheads="1"/>
          </p:cNvSpPr>
          <p:nvPr>
            <p:ph type="subTitle" idx="4294967295"/>
          </p:nvPr>
        </p:nvSpPr>
        <p:spPr>
          <a:xfrm>
            <a:off x="571500" y="142875"/>
            <a:ext cx="8358188" cy="1752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>
                <a:solidFill>
                  <a:schemeClr val="bg2"/>
                </a:solidFill>
                <a:latin typeface="Monotype Corsiva" pitchFamily="66" charset="0"/>
              </a:rPr>
              <a:t>   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Дети — самое дорогое для матери. Счастлив тот, кто с детства знает материнскую любовь, ласку, заботу. А дети должны отвечать ей тем же — любовью, вниманием, заботой. С уважением и признательностью мы относимся к тем людям, которые до седых волос почтительно произносят имя матери, оберегают ее старость</a:t>
            </a:r>
          </a:p>
        </p:txBody>
      </p:sp>
      <p:pic>
        <p:nvPicPr>
          <p:cNvPr id="13315" name="Picture 4" descr="M:\день матери\1_more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0" y="2643188"/>
            <a:ext cx="2595563" cy="3894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4071938" y="2286000"/>
            <a:ext cx="45720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3">
              <a:buFont typeface="Wingdings" pitchFamily="2" charset="2"/>
              <a:buNone/>
            </a:pPr>
            <a:r>
              <a:rPr lang="ru-RU" sz="2400" b="1">
                <a:solidFill>
                  <a:srgbClr val="006600"/>
                </a:solidFill>
                <a:latin typeface="Monotype Corsiva" pitchFamily="66" charset="0"/>
              </a:rPr>
              <a:t>Мама, очень-очень</a:t>
            </a:r>
          </a:p>
          <a:p>
            <a:pPr lvl="3">
              <a:buFont typeface="Wingdings" pitchFamily="2" charset="2"/>
              <a:buNone/>
            </a:pPr>
            <a:r>
              <a:rPr lang="ru-RU" sz="2400" b="1">
                <a:solidFill>
                  <a:srgbClr val="006600"/>
                </a:solidFill>
                <a:latin typeface="Monotype Corsiva" pitchFamily="66" charset="0"/>
              </a:rPr>
              <a:t>Я тебя люблю!</a:t>
            </a:r>
          </a:p>
          <a:p>
            <a:pPr lvl="3">
              <a:buFont typeface="Wingdings" pitchFamily="2" charset="2"/>
              <a:buNone/>
            </a:pPr>
            <a:r>
              <a:rPr lang="ru-RU" sz="2400" b="1">
                <a:solidFill>
                  <a:srgbClr val="006600"/>
                </a:solidFill>
                <a:latin typeface="Monotype Corsiva" pitchFamily="66" charset="0"/>
              </a:rPr>
              <a:t>Так люблю, что ночью</a:t>
            </a:r>
          </a:p>
          <a:p>
            <a:pPr lvl="3">
              <a:buFont typeface="Wingdings" pitchFamily="2" charset="2"/>
              <a:buNone/>
            </a:pPr>
            <a:r>
              <a:rPr lang="ru-RU" sz="2400" b="1">
                <a:solidFill>
                  <a:srgbClr val="006600"/>
                </a:solidFill>
                <a:latin typeface="Monotype Corsiva" pitchFamily="66" charset="0"/>
              </a:rPr>
              <a:t>В темноте не сплю.</a:t>
            </a:r>
          </a:p>
          <a:p>
            <a:pPr lvl="3">
              <a:buFont typeface="Wingdings" pitchFamily="2" charset="2"/>
              <a:buNone/>
            </a:pPr>
            <a:r>
              <a:rPr lang="ru-RU" sz="2400" b="1">
                <a:solidFill>
                  <a:srgbClr val="006600"/>
                </a:solidFill>
                <a:latin typeface="Monotype Corsiva" pitchFamily="66" charset="0"/>
              </a:rPr>
              <a:t>Вглядываюсь в темень,</a:t>
            </a:r>
          </a:p>
          <a:p>
            <a:pPr lvl="3">
              <a:buFont typeface="Wingdings" pitchFamily="2" charset="2"/>
              <a:buNone/>
            </a:pPr>
            <a:r>
              <a:rPr lang="ru-RU" sz="2400" b="1">
                <a:solidFill>
                  <a:srgbClr val="006600"/>
                </a:solidFill>
                <a:latin typeface="Monotype Corsiva" pitchFamily="66" charset="0"/>
              </a:rPr>
              <a:t>Зорьку тороплю.</a:t>
            </a:r>
          </a:p>
          <a:p>
            <a:pPr lvl="3">
              <a:buFont typeface="Wingdings" pitchFamily="2" charset="2"/>
              <a:buNone/>
            </a:pPr>
            <a:r>
              <a:rPr lang="ru-RU" sz="2400" b="1">
                <a:solidFill>
                  <a:srgbClr val="006600"/>
                </a:solidFill>
                <a:latin typeface="Monotype Corsiva" pitchFamily="66" charset="0"/>
              </a:rPr>
              <a:t>Я тебя всё время,</a:t>
            </a:r>
          </a:p>
          <a:p>
            <a:pPr lvl="3">
              <a:buFont typeface="Wingdings" pitchFamily="2" charset="2"/>
              <a:buNone/>
            </a:pPr>
            <a:r>
              <a:rPr lang="ru-RU" sz="2400" b="1">
                <a:solidFill>
                  <a:srgbClr val="006600"/>
                </a:solidFill>
                <a:latin typeface="Monotype Corsiva" pitchFamily="66" charset="0"/>
              </a:rPr>
              <a:t>Мамочка, люблю!</a:t>
            </a:r>
          </a:p>
          <a:p>
            <a:pPr lvl="3">
              <a:buFont typeface="Wingdings" pitchFamily="2" charset="2"/>
              <a:buNone/>
            </a:pPr>
            <a:r>
              <a:rPr lang="ru-RU" sz="2400" b="1">
                <a:solidFill>
                  <a:srgbClr val="006600"/>
                </a:solidFill>
                <a:latin typeface="Monotype Corsiva" pitchFamily="66" charset="0"/>
              </a:rPr>
              <a:t>Вот и зорька светит.</a:t>
            </a:r>
          </a:p>
          <a:p>
            <a:pPr lvl="3">
              <a:buFont typeface="Wingdings" pitchFamily="2" charset="2"/>
              <a:buNone/>
            </a:pPr>
            <a:r>
              <a:rPr lang="ru-RU" sz="2400" b="1">
                <a:solidFill>
                  <a:srgbClr val="006600"/>
                </a:solidFill>
                <a:latin typeface="Monotype Corsiva" pitchFamily="66" charset="0"/>
              </a:rPr>
              <a:t>Вот уже рассвет.</a:t>
            </a:r>
          </a:p>
          <a:p>
            <a:pPr lvl="3">
              <a:buFont typeface="Wingdings" pitchFamily="2" charset="2"/>
              <a:buNone/>
            </a:pPr>
            <a:r>
              <a:rPr lang="ru-RU" sz="2400" b="1">
                <a:solidFill>
                  <a:srgbClr val="006600"/>
                </a:solidFill>
                <a:latin typeface="Monotype Corsiva" pitchFamily="66" charset="0"/>
              </a:rPr>
              <a:t>Никого на свете</a:t>
            </a:r>
          </a:p>
          <a:p>
            <a:pPr lvl="3">
              <a:buFont typeface="Wingdings" pitchFamily="2" charset="2"/>
              <a:buNone/>
            </a:pPr>
            <a:r>
              <a:rPr lang="ru-RU" sz="2400" b="1">
                <a:solidFill>
                  <a:srgbClr val="006600"/>
                </a:solidFill>
                <a:latin typeface="Monotype Corsiva" pitchFamily="66" charset="0"/>
              </a:rPr>
              <a:t>Лучше мамы нет!</a:t>
            </a:r>
            <a:endParaRPr lang="ru-RU" sz="2400">
              <a:solidFill>
                <a:srgbClr val="006600"/>
              </a:solidFill>
              <a:latin typeface="Monotype Corsiva" pitchFamily="66" charset="0"/>
            </a:endParaRPr>
          </a:p>
        </p:txBody>
      </p:sp>
      <p:pic>
        <p:nvPicPr>
          <p:cNvPr id="5" name="цветы для мамы+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5732463"/>
            <a:ext cx="9525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7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5857875"/>
            <a:ext cx="414337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50" y="785813"/>
            <a:ext cx="7407275" cy="10715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Мама, мамочка... Сколько тепла таит это магическое слово, которым называют самого близкого, родного, единственного.</a:t>
            </a:r>
            <a:b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endParaRPr lang="ru-RU" sz="28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619250" y="1557338"/>
            <a:ext cx="2857500" cy="4429125"/>
          </a:xfrm>
        </p:spPr>
        <p:txBody>
          <a:bodyPr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  <a:latin typeface="Monotype Corsiva" pitchFamily="66" charset="0"/>
              </a:rPr>
              <a:t>С кем первым мы встречаемся,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  <a:latin typeface="Monotype Corsiva" pitchFamily="66" charset="0"/>
              </a:rPr>
              <a:t>Придя на белый свет, -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  <a:latin typeface="Monotype Corsiva" pitchFamily="66" charset="0"/>
              </a:rPr>
              <a:t>Так это наша мамочка,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  <a:latin typeface="Monotype Corsiva" pitchFamily="66" charset="0"/>
              </a:rPr>
              <a:t>Ее милее нет.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  <a:latin typeface="Monotype Corsiva" pitchFamily="66" charset="0"/>
              </a:rPr>
              <a:t>Вся жизнь вокруг нее вращается,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  <a:latin typeface="Monotype Corsiva" pitchFamily="66" charset="0"/>
              </a:rPr>
              <a:t>Весь мир наш ею обогрет,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  <a:latin typeface="Monotype Corsiva" pitchFamily="66" charset="0"/>
              </a:rPr>
              <a:t>Весь век она старается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  <a:latin typeface="Monotype Corsiva" pitchFamily="66" charset="0"/>
              </a:rPr>
              <a:t>Нас уберечь от бед.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  <a:latin typeface="Monotype Corsiva" pitchFamily="66" charset="0"/>
              </a:rPr>
              <a:t>Она — опора в доме,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  <a:latin typeface="Monotype Corsiva" pitchFamily="66" charset="0"/>
              </a:rPr>
              <a:t>Хлопочет каждый час.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  <a:latin typeface="Monotype Corsiva" pitchFamily="66" charset="0"/>
              </a:rPr>
              <a:t>И никого нет кроме,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  <a:latin typeface="Monotype Corsiva" pitchFamily="66" charset="0"/>
              </a:rPr>
              <a:t>Кто так любил бы нас.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  <a:latin typeface="Monotype Corsiva" pitchFamily="66" charset="0"/>
              </a:rPr>
              <a:t>Так счастья ей побольше,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  <a:latin typeface="Monotype Corsiva" pitchFamily="66" charset="0"/>
              </a:rPr>
              <a:t>И жизни лет подольше,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  <a:latin typeface="Monotype Corsiva" pitchFamily="66" charset="0"/>
              </a:rPr>
              <a:t>И радость ей в удел,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  <a:latin typeface="Monotype Corsiva" pitchFamily="66" charset="0"/>
              </a:rPr>
              <a:t>И меньше грустных дел!</a:t>
            </a:r>
          </a:p>
        </p:txBody>
      </p:sp>
      <p:pic>
        <p:nvPicPr>
          <p:cNvPr id="1536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115888"/>
            <a:ext cx="1214438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4" descr="M:\день матери\4.jpg"/>
          <p:cNvPicPr>
            <a:picLocks noChangeAspect="1" noChangeArrowheads="1"/>
          </p:cNvPicPr>
          <p:nvPr/>
        </p:nvPicPr>
        <p:blipFill>
          <a:blip r:embed="rId5">
            <a:lum bright="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557338"/>
            <a:ext cx="314325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5" descr="C:\Documents and Settings\Комп.2084E386F6C8444\Мои документы\Мои рисунки\Кленовый\9685c4858ff836cff3451286e46d3a7d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341438"/>
            <a:ext cx="1000125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5" descr="C:\Documents and Settings\Комп.2084E386F6C8444\Мои документы\Мои рисунки\Кленовый\9685c4858ff836cff3451286e46d3a7d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5373688"/>
            <a:ext cx="1100138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5">
      <a:dk1>
        <a:sysClr val="windowText" lastClr="000000"/>
      </a:dk1>
      <a:lt1>
        <a:sysClr val="window" lastClr="FFFFFF"/>
      </a:lt1>
      <a:dk2>
        <a:srgbClr val="00B0F0"/>
      </a:dk2>
      <a:lt2>
        <a:srgbClr val="5FAAC3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1419</TotalTime>
  <Words>970</Words>
  <Application>Microsoft Office PowerPoint</Application>
  <PresentationFormat>Экран (4:3)</PresentationFormat>
  <Paragraphs>143</Paragraphs>
  <Slides>23</Slides>
  <Notes>10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3" baseType="lpstr">
      <vt:lpstr>Arial</vt:lpstr>
      <vt:lpstr>Corbel</vt:lpstr>
      <vt:lpstr>Georgia</vt:lpstr>
      <vt:lpstr>Gill Sans MT</vt:lpstr>
      <vt:lpstr>Monotype Corsiva</vt:lpstr>
      <vt:lpstr>Times New Roman</vt:lpstr>
      <vt:lpstr>Verdana</vt:lpstr>
      <vt:lpstr>Wingdings</vt:lpstr>
      <vt:lpstr>Wingdings 2</vt:lpstr>
      <vt:lpstr>Солнцестояние</vt:lpstr>
      <vt:lpstr>Презентация PowerPoint</vt:lpstr>
      <vt:lpstr>Презентация PowerPoint</vt:lpstr>
      <vt:lpstr>История создания праздника</vt:lpstr>
      <vt:lpstr>День матери в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Мама, мамочка... Сколько тепла таит это магическое слово, которым называют самого близкого, родного, единственного. </vt:lpstr>
      <vt:lpstr>Продавец</vt:lpstr>
      <vt:lpstr>Повар </vt:lpstr>
      <vt:lpstr>Учитель</vt:lpstr>
      <vt:lpstr>Медсестра</vt:lpstr>
      <vt:lpstr>Парикмахер</vt:lpstr>
      <vt:lpstr>Швея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 праздником,  дорогие наши мамы!</vt:lpstr>
      <vt:lpstr>Презентация PowerPoint</vt:lpstr>
    </vt:vector>
  </TitlesOfParts>
  <Company>WareZ Provider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матери</dc:title>
  <dc:creator>www.PHILka.RU</dc:creator>
  <cp:lastModifiedBy>ЦРОО-115</cp:lastModifiedBy>
  <cp:revision>136</cp:revision>
  <dcterms:created xsi:type="dcterms:W3CDTF">2007-11-20T09:56:42Z</dcterms:created>
  <dcterms:modified xsi:type="dcterms:W3CDTF">2024-10-30T06:11:28Z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1083302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