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9" r:id="rId1"/>
    <p:sldMasterId id="2147483700" r:id="rId2"/>
  </p:sldMasterIdLst>
  <p:notesMasterIdLst>
    <p:notesMasterId r:id="rId26"/>
  </p:notesMasterIdLst>
  <p:sldIdLst>
    <p:sldId id="256" r:id="rId3"/>
    <p:sldId id="276" r:id="rId4"/>
    <p:sldId id="257" r:id="rId5"/>
    <p:sldId id="262" r:id="rId6"/>
    <p:sldId id="278" r:id="rId7"/>
    <p:sldId id="277" r:id="rId8"/>
    <p:sldId id="258" r:id="rId9"/>
    <p:sldId id="268" r:id="rId10"/>
    <p:sldId id="259" r:id="rId11"/>
    <p:sldId id="260" r:id="rId12"/>
    <p:sldId id="279" r:id="rId13"/>
    <p:sldId id="280" r:id="rId14"/>
    <p:sldId id="261" r:id="rId15"/>
    <p:sldId id="263" r:id="rId16"/>
    <p:sldId id="264" r:id="rId17"/>
    <p:sldId id="267" r:id="rId18"/>
    <p:sldId id="272" r:id="rId19"/>
    <p:sldId id="270" r:id="rId20"/>
    <p:sldId id="269" r:id="rId21"/>
    <p:sldId id="265" r:id="rId22"/>
    <p:sldId id="271" r:id="rId23"/>
    <p:sldId id="273" r:id="rId24"/>
    <p:sldId id="275" r:id="rId25"/>
  </p:sldIdLst>
  <p:sldSz cx="9144000" cy="5143500" type="screen16x9"/>
  <p:notesSz cx="6858000" cy="9144000"/>
  <p:embeddedFontLst>
    <p:embeddedFont>
      <p:font typeface="Montserrat" panose="020B0604020202020204" charset="-52"/>
      <p:regular r:id="rId27"/>
      <p:bold r:id="rId28"/>
      <p:italic r:id="rId29"/>
      <p:boldItalic r:id="rId30"/>
    </p:embeddedFont>
    <p:embeddedFont>
      <p:font typeface="Trebuchet MS" panose="020B0603020202020204" pitchFamily="34" charset="0"/>
      <p:regular r:id="rId31"/>
      <p:bold r:id="rId32"/>
      <p:italic r:id="rId33"/>
      <p:boldItalic r:id="rId34"/>
    </p:embeddedFont>
    <p:embeddedFont>
      <p:font typeface="Roboto" panose="020B0604020202020204" charset="0"/>
      <p:regular r:id="rId35"/>
      <p:bold r:id="rId36"/>
      <p:italic r:id="rId37"/>
      <p:boldItalic r:id="rId38"/>
    </p:embeddedFont>
    <p:embeddedFont>
      <p:font typeface="Wingdings 3" panose="05040102010807070707" pitchFamily="18" charset="2"/>
      <p:regular r:id="rId39"/>
    </p:embeddedFont>
    <p:embeddedFont>
      <p:font typeface="Arial Narrow" panose="020B0606020202030204" pitchFamily="34" charset="0"/>
      <p:regular r:id="rId40"/>
      <p:bold r:id="rId41"/>
      <p:italic r:id="rId42"/>
      <p:boldItalic r:id="rId43"/>
    </p:embeddedFont>
    <p:embeddedFont>
      <p:font typeface="Montserrat SemiBold" panose="020B0604020202020204" charset="-52"/>
      <p:regular r:id="rId44"/>
      <p:bold r:id="rId45"/>
      <p:italic r:id="rId46"/>
      <p:boldItalic r:id="rId47"/>
    </p:embeddedFont>
    <p:embeddedFont>
      <p:font typeface="Montserrat Medium" panose="020B0604020202020204" charset="-52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66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font" Target="fonts/font24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6.xml"/><Relationship Id="rId51" Type="http://schemas.openxmlformats.org/officeDocument/2006/relationships/font" Target="fonts/font25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812124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SLIDES_API844133349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4" name="Google Shape;214;SLIDES_API84413334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5945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SLIDES_API844133349_7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0" name="Google Shape;310;SLIDES_API844133349_7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9553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SLIDES_API844133349_10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8" name="Google Shape;348;SLIDES_API844133349_10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173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SLIDES_API844133349_14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6" name="Google Shape;416;SLIDES_API844133349_14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41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SLIDES_API844133349_1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7" name="Google Shape;397;SLIDES_API844133349_1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75409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SLIDES_API844133349_1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8" name="Google Shape;378;SLIDES_API844133349_1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99578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SLIDES_API844133349_8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0" name="Google Shape;320;SLIDES_API844133349_8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1852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SLIDES_API844133349_13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5" name="Google Shape;405;SLIDES_API844133349_13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2416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SLIDES_API844133349_15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6" name="Google Shape;426;SLIDES_API844133349_15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6732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SLIDES_API844133349_17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5" name="Google Shape;445;SLIDES_API844133349_17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73486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SLIDES_API844133349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SLIDES_API844133349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8982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SLIDES_API844133349_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0" name="Google Shape;290;SLIDES_API844133349_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7629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SLIDES_API844133349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4" name="Google Shape;234;SLIDES_API844133349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0301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SLIDES_API844133349_1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8" name="Google Shape;358;SLIDES_API844133349_1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1225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SLIDES_API844133349_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4" name="Google Shape;254;SLIDES_API844133349_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0893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SLIDES_API844133349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2" name="Google Shape;272;SLIDES_API844133349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091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SLIDES_API844133349_4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2" name="Google Shape;282;SLIDES_API844133349_4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9730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SLIDES_API844133349_6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9" name="Google Shape;299;SLIDES_API844133349_6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0332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6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2_Placeholder-Image">
  <p:cSld name="32_Placeholder-Imag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3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7" name="Google Shape;157;p43"/>
          <p:cNvSpPr>
            <a:spLocks noGrp="1"/>
          </p:cNvSpPr>
          <p:nvPr>
            <p:ph type="pic" idx="3"/>
          </p:nvPr>
        </p:nvSpPr>
        <p:spPr>
          <a:xfrm>
            <a:off x="0" y="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3_Placeholder-Image">
  <p:cSld name="33_Placeholder-Image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4"/>
          <p:cNvSpPr>
            <a:spLocks noGrp="1"/>
          </p:cNvSpPr>
          <p:nvPr>
            <p:ph type="pic" idx="2"/>
          </p:nvPr>
        </p:nvSpPr>
        <p:spPr>
          <a:xfrm>
            <a:off x="4572000" y="257175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60" name="Google Shape;160;p44"/>
          <p:cNvSpPr>
            <a:spLocks noGrp="1"/>
          </p:cNvSpPr>
          <p:nvPr>
            <p:ph type="pic" idx="3"/>
          </p:nvPr>
        </p:nvSpPr>
        <p:spPr>
          <a:xfrm>
            <a:off x="0" y="257175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4_Placeholder-Image">
  <p:cSld name="34_Placeholder-Image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45"/>
          <p:cNvSpPr>
            <a:spLocks noGrp="1"/>
          </p:cNvSpPr>
          <p:nvPr>
            <p:ph type="pic" idx="2"/>
          </p:nvPr>
        </p:nvSpPr>
        <p:spPr>
          <a:xfrm>
            <a:off x="0" y="257175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63" name="Google Shape;163;p45"/>
          <p:cNvSpPr>
            <a:spLocks noGrp="1"/>
          </p:cNvSpPr>
          <p:nvPr>
            <p:ph type="pic" idx="3"/>
          </p:nvPr>
        </p:nvSpPr>
        <p:spPr>
          <a:xfrm>
            <a:off x="0" y="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Blank">
  <p:cSld name="3_Blank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6"/>
          <p:cNvSpPr>
            <a:spLocks noGrp="1"/>
          </p:cNvSpPr>
          <p:nvPr>
            <p:ph type="pic" idx="2"/>
          </p:nvPr>
        </p:nvSpPr>
        <p:spPr>
          <a:xfrm>
            <a:off x="0" y="0"/>
            <a:ext cx="91611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5_Placeholder-Image">
  <p:cSld name="35_Placeholder-Image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7"/>
          <p:cNvSpPr>
            <a:spLocks noGrp="1"/>
          </p:cNvSpPr>
          <p:nvPr>
            <p:ph type="pic" idx="2"/>
          </p:nvPr>
        </p:nvSpPr>
        <p:spPr>
          <a:xfrm>
            <a:off x="4572000" y="257175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68" name="Google Shape;168;p47"/>
          <p:cNvSpPr>
            <a:spLocks noGrp="1"/>
          </p:cNvSpPr>
          <p:nvPr>
            <p:ph type="pic" idx="3"/>
          </p:nvPr>
        </p:nvSpPr>
        <p:spPr>
          <a:xfrm>
            <a:off x="4572000" y="0"/>
            <a:ext cx="4572000" cy="25719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Placeholder-Image">
  <p:cSld name="5_Placeholder-Image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8"/>
          <p:cNvSpPr>
            <a:spLocks noGrp="1"/>
          </p:cNvSpPr>
          <p:nvPr>
            <p:ph type="pic" idx="2"/>
          </p:nvPr>
        </p:nvSpPr>
        <p:spPr>
          <a:xfrm>
            <a:off x="1" y="0"/>
            <a:ext cx="4572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Placeholder-Image">
  <p:cSld name="17_Placeholder-Image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9"/>
          <p:cNvSpPr>
            <a:spLocks noGrp="1"/>
          </p:cNvSpPr>
          <p:nvPr>
            <p:ph type="pic" idx="2"/>
          </p:nvPr>
        </p:nvSpPr>
        <p:spPr>
          <a:xfrm>
            <a:off x="0" y="0"/>
            <a:ext cx="22839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3" name="Google Shape;173;p49"/>
          <p:cNvSpPr>
            <a:spLocks noGrp="1"/>
          </p:cNvSpPr>
          <p:nvPr>
            <p:ph type="pic" idx="3"/>
          </p:nvPr>
        </p:nvSpPr>
        <p:spPr>
          <a:xfrm>
            <a:off x="2288329" y="0"/>
            <a:ext cx="22839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4" name="Google Shape;174;p49"/>
          <p:cNvSpPr>
            <a:spLocks noGrp="1"/>
          </p:cNvSpPr>
          <p:nvPr>
            <p:ph type="pic" idx="4"/>
          </p:nvPr>
        </p:nvSpPr>
        <p:spPr>
          <a:xfrm>
            <a:off x="4569206" y="0"/>
            <a:ext cx="22839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5" name="Google Shape;175;p49"/>
          <p:cNvSpPr>
            <a:spLocks noGrp="1"/>
          </p:cNvSpPr>
          <p:nvPr>
            <p:ph type="pic" idx="5"/>
          </p:nvPr>
        </p:nvSpPr>
        <p:spPr>
          <a:xfrm>
            <a:off x="6857535" y="0"/>
            <a:ext cx="22839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ogos 1">
  <p:cSld name="Logos 1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0"/>
          <p:cNvSpPr>
            <a:spLocks noGrp="1"/>
          </p:cNvSpPr>
          <p:nvPr>
            <p:ph type="pic" idx="2"/>
          </p:nvPr>
        </p:nvSpPr>
        <p:spPr>
          <a:xfrm>
            <a:off x="929172" y="2024441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8" name="Google Shape;178;p50"/>
          <p:cNvSpPr>
            <a:spLocks noGrp="1"/>
          </p:cNvSpPr>
          <p:nvPr>
            <p:ph type="pic" idx="3"/>
          </p:nvPr>
        </p:nvSpPr>
        <p:spPr>
          <a:xfrm>
            <a:off x="3561572" y="2024441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79" name="Google Shape;179;p50"/>
          <p:cNvSpPr>
            <a:spLocks noGrp="1"/>
          </p:cNvSpPr>
          <p:nvPr>
            <p:ph type="pic" idx="4"/>
          </p:nvPr>
        </p:nvSpPr>
        <p:spPr>
          <a:xfrm>
            <a:off x="929172" y="3280198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0" name="Google Shape;180;p50"/>
          <p:cNvSpPr>
            <a:spLocks noGrp="1"/>
          </p:cNvSpPr>
          <p:nvPr>
            <p:ph type="pic" idx="5"/>
          </p:nvPr>
        </p:nvSpPr>
        <p:spPr>
          <a:xfrm>
            <a:off x="3561572" y="3280197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1" name="Google Shape;181;p50"/>
          <p:cNvSpPr>
            <a:spLocks noGrp="1"/>
          </p:cNvSpPr>
          <p:nvPr>
            <p:ph type="pic" idx="6"/>
          </p:nvPr>
        </p:nvSpPr>
        <p:spPr>
          <a:xfrm>
            <a:off x="6175706" y="2024441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82" name="Google Shape;182;p50"/>
          <p:cNvSpPr>
            <a:spLocks noGrp="1"/>
          </p:cNvSpPr>
          <p:nvPr>
            <p:ph type="pic" idx="7"/>
          </p:nvPr>
        </p:nvSpPr>
        <p:spPr>
          <a:xfrm>
            <a:off x="6175706" y="3280197"/>
            <a:ext cx="2021100" cy="1000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PPTMON slide">
  <p:cSld name="3_PPTMON slide">
    <p:bg>
      <p:bgPr>
        <a:solidFill>
          <a:srgbClr val="0D1E5D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51">
            <a:hlinkClick r:id="rId2"/>
          </p:cNvPr>
          <p:cNvPicPr preferRelativeResize="0"/>
          <p:nvPr/>
        </p:nvPicPr>
        <p:blipFill rotWithShape="1">
          <a:blip r:embed="rId3">
            <a:alphaModFix/>
          </a:blip>
          <a:srcRect l="29908"/>
          <a:stretch/>
        </p:blipFill>
        <p:spPr>
          <a:xfrm>
            <a:off x="4518422" y="5297943"/>
            <a:ext cx="1299348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51">
            <a:hlinkClick r:id="rId4"/>
          </p:cNvPr>
          <p:cNvSpPr txBox="1"/>
          <p:nvPr/>
        </p:nvSpPr>
        <p:spPr>
          <a:xfrm>
            <a:off x="3326232" y="5297943"/>
            <a:ext cx="2018100" cy="19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Presentation template by</a:t>
            </a:r>
            <a:endParaRPr sz="80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6" name="Google Shape;186;p51"/>
          <p:cNvGrpSpPr/>
          <p:nvPr/>
        </p:nvGrpSpPr>
        <p:grpSpPr>
          <a:xfrm>
            <a:off x="7866962" y="155148"/>
            <a:ext cx="1116057" cy="1072754"/>
            <a:chOff x="883517" y="1672632"/>
            <a:chExt cx="3066091" cy="2947126"/>
          </a:xfrm>
        </p:grpSpPr>
        <p:pic>
          <p:nvPicPr>
            <p:cNvPr id="187" name="Google Shape;187;p5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062456" y="3267377"/>
              <a:ext cx="173442" cy="173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5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83517" y="2088438"/>
              <a:ext cx="2531320" cy="25313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5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5400000">
              <a:off x="2901923" y="1599974"/>
              <a:ext cx="975027" cy="112034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51"/>
          <p:cNvGrpSpPr/>
          <p:nvPr/>
        </p:nvGrpSpPr>
        <p:grpSpPr>
          <a:xfrm>
            <a:off x="117747" y="4572221"/>
            <a:ext cx="465786" cy="465786"/>
            <a:chOff x="1429812" y="3299838"/>
            <a:chExt cx="820335" cy="820335"/>
          </a:xfrm>
        </p:grpSpPr>
        <p:pic>
          <p:nvPicPr>
            <p:cNvPr id="191" name="Google Shape;191;p5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429812" y="3299838"/>
              <a:ext cx="820335" cy="820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5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027613" y="3299838"/>
              <a:ext cx="222534" cy="2225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51"/>
          <p:cNvGrpSpPr/>
          <p:nvPr/>
        </p:nvGrpSpPr>
        <p:grpSpPr>
          <a:xfrm>
            <a:off x="160857" y="156599"/>
            <a:ext cx="940942" cy="919576"/>
            <a:chOff x="2011929" y="2497052"/>
            <a:chExt cx="1657172" cy="1619541"/>
          </a:xfrm>
        </p:grpSpPr>
        <p:pic>
          <p:nvPicPr>
            <p:cNvPr id="194" name="Google Shape;194;p5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2011929" y="2850933"/>
              <a:ext cx="1246910" cy="1265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5" name="Google Shape;195;p5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 rot="-5400000">
              <a:off x="2621415" y="2424394"/>
              <a:ext cx="975027" cy="11203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6" name="Google Shape;196;p5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575293" y="4572245"/>
            <a:ext cx="370473" cy="370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2_1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2"/>
          <p:cNvSpPr txBox="1">
            <a:spLocks noGrp="1"/>
          </p:cNvSpPr>
          <p:nvPr>
            <p:ph type="subTitle" idx="1"/>
          </p:nvPr>
        </p:nvSpPr>
        <p:spPr>
          <a:xfrm>
            <a:off x="3581207" y="1678400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9" name="Google Shape;199;p52"/>
          <p:cNvSpPr txBox="1">
            <a:spLocks noGrp="1"/>
          </p:cNvSpPr>
          <p:nvPr>
            <p:ph type="subTitle" idx="2"/>
          </p:nvPr>
        </p:nvSpPr>
        <p:spPr>
          <a:xfrm>
            <a:off x="6060025" y="1589600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00" name="Google Shape;200;p52"/>
          <p:cNvSpPr txBox="1">
            <a:spLocks noGrp="1"/>
          </p:cNvSpPr>
          <p:nvPr>
            <p:ph type="subTitle" idx="3"/>
          </p:nvPr>
        </p:nvSpPr>
        <p:spPr>
          <a:xfrm>
            <a:off x="3581207" y="2163725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1" name="Google Shape;201;p52"/>
          <p:cNvSpPr txBox="1">
            <a:spLocks noGrp="1"/>
          </p:cNvSpPr>
          <p:nvPr>
            <p:ph type="subTitle" idx="4"/>
          </p:nvPr>
        </p:nvSpPr>
        <p:spPr>
          <a:xfrm>
            <a:off x="713375" y="2074925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r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02" name="Google Shape;202;p52"/>
          <p:cNvSpPr txBox="1">
            <a:spLocks noGrp="1"/>
          </p:cNvSpPr>
          <p:nvPr>
            <p:ph type="subTitle" idx="5"/>
          </p:nvPr>
        </p:nvSpPr>
        <p:spPr>
          <a:xfrm>
            <a:off x="3581207" y="2649050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3" name="Google Shape;203;p52"/>
          <p:cNvSpPr txBox="1">
            <a:spLocks noGrp="1"/>
          </p:cNvSpPr>
          <p:nvPr>
            <p:ph type="subTitle" idx="6"/>
          </p:nvPr>
        </p:nvSpPr>
        <p:spPr>
          <a:xfrm>
            <a:off x="6060025" y="2560250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04" name="Google Shape;204;p52"/>
          <p:cNvSpPr txBox="1">
            <a:spLocks noGrp="1"/>
          </p:cNvSpPr>
          <p:nvPr>
            <p:ph type="subTitle" idx="7"/>
          </p:nvPr>
        </p:nvSpPr>
        <p:spPr>
          <a:xfrm>
            <a:off x="3581207" y="3134375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5" name="Google Shape;205;p52"/>
          <p:cNvSpPr txBox="1">
            <a:spLocks noGrp="1"/>
          </p:cNvSpPr>
          <p:nvPr>
            <p:ph type="subTitle" idx="8"/>
          </p:nvPr>
        </p:nvSpPr>
        <p:spPr>
          <a:xfrm>
            <a:off x="713375" y="3045575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r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06" name="Google Shape;206;p52"/>
          <p:cNvSpPr txBox="1">
            <a:spLocks noGrp="1"/>
          </p:cNvSpPr>
          <p:nvPr>
            <p:ph type="subTitle" idx="9"/>
          </p:nvPr>
        </p:nvSpPr>
        <p:spPr>
          <a:xfrm>
            <a:off x="3581207" y="3619700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7" name="Google Shape;207;p52"/>
          <p:cNvSpPr txBox="1">
            <a:spLocks noGrp="1"/>
          </p:cNvSpPr>
          <p:nvPr>
            <p:ph type="subTitle" idx="13"/>
          </p:nvPr>
        </p:nvSpPr>
        <p:spPr>
          <a:xfrm>
            <a:off x="6060025" y="3530900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08" name="Google Shape;208;p52"/>
          <p:cNvSpPr txBox="1">
            <a:spLocks noGrp="1"/>
          </p:cNvSpPr>
          <p:nvPr>
            <p:ph type="subTitle" idx="14"/>
          </p:nvPr>
        </p:nvSpPr>
        <p:spPr>
          <a:xfrm>
            <a:off x="3581188" y="4105025"/>
            <a:ext cx="1981500" cy="4056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None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09" name="Google Shape;209;p52"/>
          <p:cNvSpPr txBox="1">
            <a:spLocks noGrp="1"/>
          </p:cNvSpPr>
          <p:nvPr>
            <p:ph type="subTitle" idx="15"/>
          </p:nvPr>
        </p:nvSpPr>
        <p:spPr>
          <a:xfrm>
            <a:off x="713375" y="4016225"/>
            <a:ext cx="2370600" cy="583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r">
              <a:spcBef>
                <a:spcPts val="800"/>
              </a:spcBef>
              <a:spcAft>
                <a:spcPts val="0"/>
              </a:spcAft>
              <a:buSzPts val="1400"/>
              <a:buFont typeface="Montserrat"/>
              <a:buNone/>
              <a:defRPr sz="14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spcBef>
                <a:spcPts val="40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spcBef>
                <a:spcPts val="400"/>
              </a:spcBef>
              <a:spcAft>
                <a:spcPts val="0"/>
              </a:spcAft>
              <a:buSzPts val="15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spcBef>
                <a:spcPts val="40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10" name="Google Shape;210;p52"/>
          <p:cNvSpPr txBox="1">
            <a:spLocks noGrp="1"/>
          </p:cNvSpPr>
          <p:nvPr>
            <p:ph type="title"/>
          </p:nvPr>
        </p:nvSpPr>
        <p:spPr>
          <a:xfrm>
            <a:off x="713225" y="868675"/>
            <a:ext cx="7717500" cy="5460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11" name="Google Shape;211;p52"/>
          <p:cNvSpPr/>
          <p:nvPr/>
        </p:nvSpPr>
        <p:spPr>
          <a:xfrm>
            <a:off x="75" y="0"/>
            <a:ext cx="9144000" cy="571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ceholder-Image">
  <p:cSld name="Placeholder-Image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5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40454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053914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58317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279773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934444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756248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853960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5823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943243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97608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laceholder-Image">
  <p:cSld name="1_Placeholder-Image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6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1180393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422499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0394803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23520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885609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522323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ceholder-Image">
  <p:cSld name="Placeholder-Imag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846243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_Placeholder-Image">
  <p:cSld name="30_Placeholder-Image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>
            <a:spLocks noGrp="1"/>
          </p:cNvSpPr>
          <p:nvPr>
            <p:ph type="pic" idx="2"/>
          </p:nvPr>
        </p:nvSpPr>
        <p:spPr>
          <a:xfrm>
            <a:off x="1" y="2753591"/>
            <a:ext cx="3048000" cy="2390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68" name="Google Shape;68;p21"/>
          <p:cNvSpPr>
            <a:spLocks noGrp="1"/>
          </p:cNvSpPr>
          <p:nvPr>
            <p:ph type="pic" idx="3"/>
          </p:nvPr>
        </p:nvSpPr>
        <p:spPr>
          <a:xfrm>
            <a:off x="6096001" y="2753591"/>
            <a:ext cx="3048000" cy="2390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4496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Master-Placeholder">
  <p:cSld name="5_Master-Placehol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9"/>
          <p:cNvSpPr>
            <a:spLocks noGrp="1"/>
          </p:cNvSpPr>
          <p:nvPr>
            <p:ph type="pic" idx="2"/>
          </p:nvPr>
        </p:nvSpPr>
        <p:spPr>
          <a:xfrm>
            <a:off x="1" y="0"/>
            <a:ext cx="9144000" cy="2509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66729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Placeholder-Image">
  <p:cSld name="5_Placeholder-Image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8"/>
          <p:cNvSpPr>
            <a:spLocks noGrp="1"/>
          </p:cNvSpPr>
          <p:nvPr>
            <p:ph type="pic" idx="2"/>
          </p:nvPr>
        </p:nvSpPr>
        <p:spPr>
          <a:xfrm>
            <a:off x="1" y="0"/>
            <a:ext cx="4572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46041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Main">
  <p:cSld name="4_Mai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7"/>
          <p:cNvSpPr>
            <a:spLocks noGrp="1"/>
          </p:cNvSpPr>
          <p:nvPr>
            <p:ph type="pic" idx="2"/>
          </p:nvPr>
        </p:nvSpPr>
        <p:spPr>
          <a:xfrm>
            <a:off x="3046552" y="0"/>
            <a:ext cx="30552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6_Placeholder-Image">
  <p:cSld name="36_Placeholder-Imag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8"/>
          <p:cNvSpPr>
            <a:spLocks noGrp="1"/>
          </p:cNvSpPr>
          <p:nvPr>
            <p:ph type="pic" idx="2"/>
          </p:nvPr>
        </p:nvSpPr>
        <p:spPr>
          <a:xfrm>
            <a:off x="0" y="0"/>
            <a:ext cx="33537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Master-Placeholder">
  <p:cSld name="5_Master-Placeholder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9"/>
          <p:cNvSpPr>
            <a:spLocks noGrp="1"/>
          </p:cNvSpPr>
          <p:nvPr>
            <p:ph type="pic" idx="2"/>
          </p:nvPr>
        </p:nvSpPr>
        <p:spPr>
          <a:xfrm>
            <a:off x="1" y="0"/>
            <a:ext cx="9144000" cy="2509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0_Placeholder-Image">
  <p:cSld name="30_Placeholder-Image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1"/>
          <p:cNvSpPr>
            <a:spLocks noGrp="1"/>
          </p:cNvSpPr>
          <p:nvPr>
            <p:ph type="pic" idx="2"/>
          </p:nvPr>
        </p:nvSpPr>
        <p:spPr>
          <a:xfrm>
            <a:off x="1" y="2753591"/>
            <a:ext cx="3048000" cy="2390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49" name="Google Shape;149;p41"/>
          <p:cNvSpPr>
            <a:spLocks noGrp="1"/>
          </p:cNvSpPr>
          <p:nvPr>
            <p:ph type="pic" idx="3"/>
          </p:nvPr>
        </p:nvSpPr>
        <p:spPr>
          <a:xfrm>
            <a:off x="6096001" y="2753591"/>
            <a:ext cx="3048000" cy="23901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ceholder_">
  <p:cSld name="Placeholder_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2"/>
          <p:cNvSpPr>
            <a:spLocks noGrp="1"/>
          </p:cNvSpPr>
          <p:nvPr>
            <p:ph type="pic" idx="2"/>
          </p:nvPr>
        </p:nvSpPr>
        <p:spPr>
          <a:xfrm>
            <a:off x="0" y="0"/>
            <a:ext cx="2282700" cy="3352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2" name="Google Shape;152;p42"/>
          <p:cNvSpPr>
            <a:spLocks noGrp="1"/>
          </p:cNvSpPr>
          <p:nvPr>
            <p:ph type="pic" idx="3"/>
          </p:nvPr>
        </p:nvSpPr>
        <p:spPr>
          <a:xfrm>
            <a:off x="2283404" y="0"/>
            <a:ext cx="2282700" cy="3352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153" name="Google Shape;153;p42"/>
          <p:cNvSpPr>
            <a:spLocks noGrp="1"/>
          </p:cNvSpPr>
          <p:nvPr>
            <p:ph type="pic" idx="4"/>
          </p:nvPr>
        </p:nvSpPr>
        <p:spPr>
          <a:xfrm>
            <a:off x="4565242" y="0"/>
            <a:ext cx="22827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54" name="Google Shape;154;p42"/>
          <p:cNvSpPr>
            <a:spLocks noGrp="1"/>
          </p:cNvSpPr>
          <p:nvPr>
            <p:ph type="pic" idx="5"/>
          </p:nvPr>
        </p:nvSpPr>
        <p:spPr>
          <a:xfrm>
            <a:off x="6848645" y="0"/>
            <a:ext cx="2282700" cy="33528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Montserrat"/>
              <a:buNone/>
              <a:defRPr sz="33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133" name="Google Shape;133;p3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27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5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3"/>
          <p:cNvSpPr txBox="1"/>
          <p:nvPr/>
        </p:nvSpPr>
        <p:spPr>
          <a:xfrm>
            <a:off x="2659099" y="2075460"/>
            <a:ext cx="38259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/>
          </a:p>
        </p:txBody>
      </p:sp>
      <p:sp>
        <p:nvSpPr>
          <p:cNvPr id="217" name="Google Shape;217;p53"/>
          <p:cNvSpPr txBox="1"/>
          <p:nvPr/>
        </p:nvSpPr>
        <p:spPr>
          <a:xfrm>
            <a:off x="784851" y="1212970"/>
            <a:ext cx="77727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ВДОХНОВЕНИЕ СТЕКЛОМ: ИСКУССТВО, ДИЗАЙН, ТЕХНОЛОГИИ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800" dirty="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67240" y="2673724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Возраст </a:t>
            </a: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учащихся:10-17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лет </a:t>
            </a: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(</a:t>
            </a: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5-11 </a:t>
            </a: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класс</a:t>
            </a:r>
            <a:r>
              <a:rPr kumimoji="0" lang="ru-RU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),СПО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Montserrat SemiBold" charset="-5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ontserrat SemiBold" charset="-52"/>
              </a:rPr>
              <a:t>Прочие участники: педагоги, родители (по желанию) 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Montserrat SemiBold" charset="-5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Montserrat SemiBold" charset="-5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3" charset="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Montserrat SemiBold" charset="-5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7"/>
          <p:cNvSpPr/>
          <p:nvPr/>
        </p:nvSpPr>
        <p:spPr>
          <a:xfrm>
            <a:off x="-75" y="8981"/>
            <a:ext cx="9144000" cy="1113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5" name="Google Shape;27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5881" y="1592677"/>
            <a:ext cx="4866300" cy="2994646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57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5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77" name="Google Shape;277;p57"/>
          <p:cNvSpPr txBox="1"/>
          <p:nvPr/>
        </p:nvSpPr>
        <p:spPr>
          <a:xfrm>
            <a:off x="346049" y="2276813"/>
            <a:ext cx="3809831" cy="16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latin typeface="Montserrat"/>
                <a:ea typeface="Montserrat"/>
                <a:cs typeface="Montserrat"/>
                <a:sym typeface="Montserrat"/>
              </a:rPr>
              <a:t>Производителям стекла необходимо учитывать температуру и состав для достижения прочности и прозрачности продукции.</a:t>
            </a:r>
            <a:r>
              <a:rPr lang="ru" sz="1800" i="0" u="none" strike="noStrike" cap="none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800" i="0" u="none" strike="noStrike" cap="none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800" i="0" u="none" strike="noStrike" cap="none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800" i="0" u="none" strike="noStrike" cap="none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8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Управление каждым этапом производства критично для достижения оптимального качества стекла.</a:t>
            </a:r>
            <a:endParaRPr sz="18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57"/>
          <p:cNvSpPr txBox="1"/>
          <p:nvPr/>
        </p:nvSpPr>
        <p:spPr>
          <a:xfrm>
            <a:off x="4155875" y="4815700"/>
            <a:ext cx="4866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i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industrialglassmanufacturer.com, сентябрь 2023</a:t>
            </a:r>
            <a:endParaRPr sz="900" i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9" name="Google Shape;279;p57"/>
          <p:cNvSpPr txBox="1"/>
          <p:nvPr/>
        </p:nvSpPr>
        <p:spPr>
          <a:xfrm>
            <a:off x="275694" y="333431"/>
            <a:ext cx="8592600" cy="4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Производство стекла: от песка до изделия</a:t>
            </a:r>
            <a:endParaRPr sz="24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6" b="25676"/>
          <a:stretch>
            <a:fillRect/>
          </a:stretch>
        </p:blipFill>
        <p:spPr>
          <a:xfrm>
            <a:off x="-26603" y="0"/>
            <a:ext cx="9144000" cy="3392488"/>
          </a:xfrm>
        </p:spPr>
      </p:pic>
      <p:sp>
        <p:nvSpPr>
          <p:cNvPr id="4" name="Прямоугольник 3"/>
          <p:cNvSpPr/>
          <p:nvPr/>
        </p:nvSpPr>
        <p:spPr>
          <a:xfrm>
            <a:off x="2109474" y="3527335"/>
            <a:ext cx="5258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latin typeface="Montserrat SemiBold" charset="-52"/>
              </a:rPr>
              <a:t>Кейс-ситуация: «Стеклянное будущее»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637" y="2936894"/>
            <a:ext cx="448363" cy="44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223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27548"/>
            <a:ext cx="897874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 SemiBold" charset="-52"/>
              </a:rPr>
              <a:t>Описание </a:t>
            </a:r>
            <a:r>
              <a:rPr lang="ru-RU" sz="1600" b="1" dirty="0" smtClean="0">
                <a:latin typeface="Montserrat SemiBold" charset="-52"/>
              </a:rPr>
              <a:t>ситуации</a:t>
            </a:r>
            <a:endParaRPr lang="ru-RU" sz="1600" b="1" dirty="0">
              <a:latin typeface="Montserrat SemiBold" charset="-52"/>
            </a:endParaRPr>
          </a:p>
          <a:p>
            <a:r>
              <a:rPr lang="ru-RU" sz="1600" dirty="0">
                <a:latin typeface="Montserrat SemiBold" charset="-52"/>
              </a:rPr>
              <a:t>Ваша компания «Стеклянные фантазии» - ведущий производитель декоративного стекла. </a:t>
            </a:r>
            <a:endParaRPr lang="ru-RU" sz="1600" dirty="0" smtClean="0">
              <a:latin typeface="Montserrat SemiBold" charset="-52"/>
            </a:endParaRPr>
          </a:p>
          <a:p>
            <a:r>
              <a:rPr lang="ru-RU" sz="1600" dirty="0" smtClean="0">
                <a:latin typeface="Montserrat SemiBold" charset="-52"/>
              </a:rPr>
              <a:t>Вы </a:t>
            </a:r>
            <a:r>
              <a:rPr lang="ru-RU" sz="1600" dirty="0">
                <a:latin typeface="Montserrat SemiBold" charset="-52"/>
              </a:rPr>
              <a:t>разрабатываете новые коллекции стеклянных изделий для интерьера. В этом году компания решила расширить свой ассортимент и выпустить новую линейку стеклянной посуды.</a:t>
            </a:r>
          </a:p>
          <a:p>
            <a:r>
              <a:rPr lang="ru-RU" sz="1600" b="1" dirty="0" smtClean="0">
                <a:latin typeface="Montserrat SemiBold" charset="-52"/>
              </a:rPr>
              <a:t>Задача</a:t>
            </a:r>
            <a:endParaRPr lang="ru-RU" sz="1600" b="1" dirty="0">
              <a:latin typeface="Montserrat SemiBold" charset="-52"/>
            </a:endParaRPr>
          </a:p>
          <a:p>
            <a:r>
              <a:rPr lang="ru-RU" sz="1600" dirty="0">
                <a:latin typeface="Montserrat SemiBold" charset="-52"/>
              </a:rPr>
              <a:t>Вам необходимо разработать концепцию новой коллекции стеклянных посуд для компании «Стеклянные фантазии», учитывая следующие </a:t>
            </a:r>
            <a:r>
              <a:rPr lang="ru-RU" sz="1600" dirty="0" smtClean="0">
                <a:latin typeface="Montserrat SemiBold" charset="-52"/>
              </a:rPr>
              <a:t>критерии.</a:t>
            </a:r>
            <a:endParaRPr lang="ru-RU" sz="1600" dirty="0">
              <a:latin typeface="Montserrat SemiBold" charset="-52"/>
            </a:endParaRPr>
          </a:p>
          <a:p>
            <a:r>
              <a:rPr lang="ru-RU" sz="1600" dirty="0">
                <a:latin typeface="Montserrat SemiBold" charset="-52"/>
              </a:rPr>
              <a:t>Тренды: изучите современные тренды в дизайне посуды (стиль, цвета, формы, материалы).</a:t>
            </a:r>
          </a:p>
          <a:p>
            <a:r>
              <a:rPr lang="ru-RU" sz="1600" dirty="0">
                <a:latin typeface="Montserrat SemiBold" charset="-52"/>
              </a:rPr>
              <a:t>Функциональность: подумайте о практичности и удобстве использования посуды. </a:t>
            </a:r>
          </a:p>
          <a:p>
            <a:r>
              <a:rPr lang="ru-RU" sz="1600" dirty="0">
                <a:latin typeface="Montserrat SemiBold" charset="-52"/>
              </a:rPr>
              <a:t>П</a:t>
            </a:r>
            <a:r>
              <a:rPr lang="ru-RU" sz="1600" dirty="0" smtClean="0">
                <a:latin typeface="Montserrat SemiBold" charset="-52"/>
              </a:rPr>
              <a:t>редложите </a:t>
            </a:r>
            <a:r>
              <a:rPr lang="ru-RU" sz="1600" dirty="0">
                <a:latin typeface="Montserrat SemiBold" charset="-52"/>
              </a:rPr>
              <a:t>идеи по использованию экологичных материалов и технологий при производстве посуды. </a:t>
            </a:r>
          </a:p>
          <a:p>
            <a:r>
              <a:rPr lang="ru-RU" sz="1600" dirty="0">
                <a:latin typeface="Montserrat SemiBold" charset="-52"/>
              </a:rPr>
              <a:t>Целевая аудитория: определите целевую аудиторию для новой коллекции (возраст, интересы, образ жизни).</a:t>
            </a:r>
          </a:p>
          <a:p>
            <a:r>
              <a:rPr lang="ru-RU" sz="1600" dirty="0">
                <a:latin typeface="Montserrat SemiBold" charset="-52"/>
              </a:rPr>
              <a:t>Маркетинг: разработайте маркетинговую стратегию для продвижения новой коллекции посуды. </a:t>
            </a:r>
          </a:p>
        </p:txBody>
      </p:sp>
    </p:spTree>
    <p:extLst>
      <p:ext uri="{BB962C8B-B14F-4D97-AF65-F5344CB8AC3E}">
        <p14:creationId xmlns:p14="http://schemas.microsoft.com/office/powerpoint/2010/main" val="1872313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8"/>
          <p:cNvSpPr/>
          <p:nvPr/>
        </p:nvSpPr>
        <p:spPr>
          <a:xfrm>
            <a:off x="0" y="4692656"/>
            <a:ext cx="9144000" cy="450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5" name="Google Shape;285;p58"/>
          <p:cNvSpPr/>
          <p:nvPr/>
        </p:nvSpPr>
        <p:spPr>
          <a:xfrm>
            <a:off x="486600" y="1205531"/>
            <a:ext cx="3842100" cy="234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3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95%</a:t>
            </a:r>
            <a:endParaRPr sz="23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5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31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31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Мастерство создания стекла</a:t>
            </a:r>
            <a:r>
              <a:rPr lang="ru" sz="1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/>
            </a:r>
            <a:br>
              <a:rPr lang="ru" sz="1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 sz="600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Международная ассоциация производителей стекла</a:t>
            </a:r>
            <a:endParaRPr sz="38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58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6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87" name="Google Shape;287;p58"/>
          <p:cNvSpPr txBox="1"/>
          <p:nvPr/>
        </p:nvSpPr>
        <p:spPr>
          <a:xfrm>
            <a:off x="4815300" y="2213869"/>
            <a:ext cx="3842100" cy="3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Производство стекла достигло рекордных масштабов, достигая 95% от глобального количества. Этот факт подчеркивает значимость и необходимость стеклянной продукции в повседневной жизни и промышленности.</a:t>
            </a:r>
            <a:endParaRPr sz="12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60"/>
          <p:cNvSpPr/>
          <p:nvPr/>
        </p:nvSpPr>
        <p:spPr>
          <a:xfrm rot="-5400000">
            <a:off x="-545736" y="545651"/>
            <a:ext cx="5149500" cy="405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2" name="Google Shape;302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12112" y="119863"/>
            <a:ext cx="4903501" cy="490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60"/>
          <p:cNvSpPr/>
          <p:nvPr/>
        </p:nvSpPr>
        <p:spPr>
          <a:xfrm rot="-5400000">
            <a:off x="4028225" y="29825"/>
            <a:ext cx="5149500" cy="50898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4" name="Google Shape;304;p60"/>
          <p:cNvSpPr txBox="1"/>
          <p:nvPr/>
        </p:nvSpPr>
        <p:spPr>
          <a:xfrm>
            <a:off x="866940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8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endParaRPr sz="1700" b="1" dirty="0">
              <a:solidFill>
                <a:srgbClr val="D9D9D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5" name="Google Shape;305;p60"/>
          <p:cNvSpPr txBox="1"/>
          <p:nvPr/>
        </p:nvSpPr>
        <p:spPr>
          <a:xfrm>
            <a:off x="4299949" y="1486500"/>
            <a:ext cx="4605000" cy="21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Разнообразие стеклянных изделий</a:t>
            </a:r>
            <a:endParaRPr sz="28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Художественные изделия</a:t>
            </a:r>
            <a:endParaRPr sz="16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Художественное стекло предлагает уникальные формы и цвета, создавая впечатляющие произведения для ценителей искусства и культуры.</a:t>
            </a:r>
            <a:endParaRPr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Декоративные и строительные изделия</a:t>
            </a:r>
            <a:endParaRPr sz="105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5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160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60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Декоративное стекло используется в интерьерах, добавляя стиль и изысканность, а строительное обеспечивает современность и прочность.</a:t>
            </a:r>
            <a:endParaRPr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6" name="Google Shape;306;p60"/>
          <p:cNvSpPr/>
          <p:nvPr/>
        </p:nvSpPr>
        <p:spPr>
          <a:xfrm rot="5400000">
            <a:off x="1450069" y="2502300"/>
            <a:ext cx="51375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7" name="Google Shape;307;p60"/>
          <p:cNvSpPr/>
          <p:nvPr/>
        </p:nvSpPr>
        <p:spPr>
          <a:xfrm rot="5400000">
            <a:off x="-2502225" y="2508169"/>
            <a:ext cx="51375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61"/>
          <p:cNvSpPr/>
          <p:nvPr/>
        </p:nvSpPr>
        <p:spPr>
          <a:xfrm>
            <a:off x="-75" y="8981"/>
            <a:ext cx="9144000" cy="1113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3" name="Google Shape;313;p61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r="11702"/>
          <a:stretch/>
        </p:blipFill>
        <p:spPr>
          <a:xfrm>
            <a:off x="237001" y="1652531"/>
            <a:ext cx="4608785" cy="2233558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61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9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15" name="Google Shape;315;p61"/>
          <p:cNvSpPr txBox="1"/>
          <p:nvPr/>
        </p:nvSpPr>
        <p:spPr>
          <a:xfrm>
            <a:off x="5244029" y="2030944"/>
            <a:ext cx="3536221" cy="18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В этой таблице приводятся основные роли в стекольной промышленности и краткое описание их обязанностей.</a:t>
            </a: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Понимание ролей позволяет улучшить координацию и инновации в стекольной индустрии.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61"/>
          <p:cNvSpPr txBox="1"/>
          <p:nvPr/>
        </p:nvSpPr>
        <p:spPr>
          <a:xfrm>
            <a:off x="890325" y="333544"/>
            <a:ext cx="7363500" cy="4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Основные профессии в стекольной промышленности</a:t>
            </a:r>
            <a:endParaRPr sz="2800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17" name="Google Shape;317;p61"/>
          <p:cNvSpPr txBox="1"/>
          <p:nvPr/>
        </p:nvSpPr>
        <p:spPr>
          <a:xfrm>
            <a:off x="608886" y="4869225"/>
            <a:ext cx="42369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Российская Академия Наук</a:t>
            </a:r>
            <a:endParaRPr sz="900" i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4"/>
          <p:cNvSpPr/>
          <p:nvPr/>
        </p:nvSpPr>
        <p:spPr>
          <a:xfrm>
            <a:off x="-75" y="8981"/>
            <a:ext cx="9144000" cy="1113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1" name="Google Shape;351;p64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5881" y="1592677"/>
            <a:ext cx="4866300" cy="2994646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64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12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53" name="Google Shape;353;p64"/>
          <p:cNvSpPr txBox="1"/>
          <p:nvPr/>
        </p:nvSpPr>
        <p:spPr>
          <a:xfrm>
            <a:off x="346050" y="2276813"/>
            <a:ext cx="3475500" cy="16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Стекло активно применяется в инновационной архитектуре, экологичных технологических решениях и современном дизайне.</a:t>
            </a: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Диаграмма демонстрирует, что строительство остаётся ведущей областью, где стекло востребовано больше всего.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4" name="Google Shape;354;p64"/>
          <p:cNvSpPr txBox="1"/>
          <p:nvPr/>
        </p:nvSpPr>
        <p:spPr>
          <a:xfrm>
            <a:off x="4155875" y="4815700"/>
            <a:ext cx="4866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Global Glass Usage Report, 2023</a:t>
            </a:r>
            <a:endParaRPr sz="900" i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5" name="Google Shape;355;p64"/>
          <p:cNvSpPr txBox="1"/>
          <p:nvPr/>
        </p:nvSpPr>
        <p:spPr>
          <a:xfrm>
            <a:off x="275694" y="333431"/>
            <a:ext cx="8592600" cy="4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Популярность стекла в разных сферах</a:t>
            </a:r>
            <a:endParaRPr sz="2800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9"/>
          <p:cNvSpPr/>
          <p:nvPr/>
        </p:nvSpPr>
        <p:spPr>
          <a:xfrm>
            <a:off x="-75" y="8981"/>
            <a:ext cx="9144000" cy="1113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19" name="Google Shape;419;p69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000" y="1425112"/>
            <a:ext cx="5315501" cy="2596045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69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17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21" name="Google Shape;421;p69"/>
          <p:cNvSpPr txBox="1"/>
          <p:nvPr/>
        </p:nvSpPr>
        <p:spPr>
          <a:xfrm>
            <a:off x="5879250" y="2030944"/>
            <a:ext cx="2901000" cy="18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Данные иллюстрируют преимущества и недостатки стекла, пластика и металла по ключевым критериям.</a:t>
            </a: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i="0" u="none" strike="noStrike" cap="none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Стекло обеспечивает прозрачность и экологичность, но уступает металлу в прочности.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2" name="Google Shape;422;p69"/>
          <p:cNvSpPr txBox="1"/>
          <p:nvPr/>
        </p:nvSpPr>
        <p:spPr>
          <a:xfrm>
            <a:off x="890325" y="333544"/>
            <a:ext cx="7363500" cy="4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Сравнение материалов</a:t>
            </a:r>
            <a:endParaRPr sz="24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23" name="Google Shape;423;p69"/>
          <p:cNvSpPr txBox="1"/>
          <p:nvPr/>
        </p:nvSpPr>
        <p:spPr>
          <a:xfrm>
            <a:off x="608886" y="4869225"/>
            <a:ext cx="42369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«Основы материаловедения», рецензированный научный журнал.</a:t>
            </a:r>
            <a:endParaRPr sz="900" i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67"/>
          <p:cNvSpPr/>
          <p:nvPr/>
        </p:nvSpPr>
        <p:spPr>
          <a:xfrm>
            <a:off x="0" y="4692656"/>
            <a:ext cx="9144000" cy="450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0" name="Google Shape;400;p67"/>
          <p:cNvSpPr/>
          <p:nvPr/>
        </p:nvSpPr>
        <p:spPr>
          <a:xfrm>
            <a:off x="486600" y="1205531"/>
            <a:ext cx="3842100" cy="234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23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30%</a:t>
            </a:r>
            <a:endParaRPr sz="23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5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31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31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Экологическое чудо производств</a:t>
            </a:r>
            <a:r>
              <a:rPr lang="ru" sz="1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/>
            </a:r>
            <a:br>
              <a:rPr lang="ru" sz="1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</a:br>
            <a:endParaRPr sz="600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Статистика по экологическому переработке 2023</a:t>
            </a:r>
            <a:endParaRPr sz="38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1" name="Google Shape;401;p67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15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02" name="Google Shape;402;p67"/>
          <p:cNvSpPr txBox="1"/>
          <p:nvPr/>
        </p:nvSpPr>
        <p:spPr>
          <a:xfrm>
            <a:off x="4815300" y="2213869"/>
            <a:ext cx="3842100" cy="3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Треть мирового стекла оживает вновь. Это тридцатипроцентное утилизационное чудо заключается в увеличении переработки, что оказывает огромные положительные воздействия на экосистему, экономику, и сокращение отходов. Давайте и мы поддержим этот процесс!</a:t>
            </a:r>
            <a:endParaRPr sz="16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66"/>
          <p:cNvSpPr/>
          <p:nvPr/>
        </p:nvSpPr>
        <p:spPr>
          <a:xfrm>
            <a:off x="0" y="-34050"/>
            <a:ext cx="9144000" cy="13779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1" name="Google Shape;381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300" y="1883784"/>
            <a:ext cx="363900" cy="3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66"/>
          <p:cNvSpPr txBox="1"/>
          <p:nvPr/>
        </p:nvSpPr>
        <p:spPr>
          <a:xfrm>
            <a:off x="1034306" y="1950281"/>
            <a:ext cx="28968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>
                <a:solidFill>
                  <a:srgbClr val="2A3E5C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Экологичное производство</a:t>
            </a:r>
            <a:endParaRPr sz="1400" dirty="0">
              <a:solidFill>
                <a:srgbClr val="2A3E5C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83" name="Google Shape;383;p66"/>
          <p:cNvSpPr txBox="1"/>
          <p:nvPr/>
        </p:nvSpPr>
        <p:spPr>
          <a:xfrm>
            <a:off x="520071" y="2417442"/>
            <a:ext cx="36747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Современные технологии позволяют снизить выбросы CO2 и использование энергии в процессе производства стекла.</a:t>
            </a:r>
            <a:endParaRPr sz="11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4" name="Google Shape;384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0150" y="1883784"/>
            <a:ext cx="363900" cy="3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66"/>
          <p:cNvSpPr txBox="1"/>
          <p:nvPr/>
        </p:nvSpPr>
        <p:spPr>
          <a:xfrm>
            <a:off x="5263145" y="1950281"/>
            <a:ext cx="28968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>
                <a:solidFill>
                  <a:srgbClr val="2A3E5C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Переработка стекла</a:t>
            </a:r>
            <a:endParaRPr sz="1400" dirty="0">
              <a:solidFill>
                <a:srgbClr val="2A3E5C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86" name="Google Shape;386;p66"/>
          <p:cNvSpPr txBox="1"/>
          <p:nvPr/>
        </p:nvSpPr>
        <p:spPr>
          <a:xfrm>
            <a:off x="4748921" y="2417442"/>
            <a:ext cx="36747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Стекло может быть переработано почти без потерь, что снижает потребность в природных ресурсах и отходах.</a:t>
            </a:r>
            <a:endParaRPr sz="11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7" name="Google Shape;387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849" y="3579852"/>
            <a:ext cx="376800" cy="334934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66"/>
          <p:cNvSpPr txBox="1"/>
          <p:nvPr/>
        </p:nvSpPr>
        <p:spPr>
          <a:xfrm>
            <a:off x="1034306" y="3631856"/>
            <a:ext cx="28968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>
                <a:solidFill>
                  <a:srgbClr val="2A3E5C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Энергоэффективность</a:t>
            </a:r>
            <a:endParaRPr sz="1400" dirty="0">
              <a:solidFill>
                <a:srgbClr val="2A3E5C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89" name="Google Shape;389;p66"/>
          <p:cNvSpPr txBox="1"/>
          <p:nvPr/>
        </p:nvSpPr>
        <p:spPr>
          <a:xfrm>
            <a:off x="520070" y="4102327"/>
            <a:ext cx="36747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Производство стекла требует значительных энергозатрат, однако внедрение современных методов позволяет их снизить.</a:t>
            </a:r>
            <a:endParaRPr sz="11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0" name="Google Shape;390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50150" y="3565369"/>
            <a:ext cx="363900" cy="3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66"/>
          <p:cNvSpPr txBox="1"/>
          <p:nvPr/>
        </p:nvSpPr>
        <p:spPr>
          <a:xfrm>
            <a:off x="5263145" y="3631856"/>
            <a:ext cx="2896800" cy="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">
                <a:solidFill>
                  <a:srgbClr val="2A3E5C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Влияние на окружающую среду</a:t>
            </a:r>
            <a:endParaRPr sz="1400" dirty="0">
              <a:solidFill>
                <a:srgbClr val="2A3E5C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92" name="Google Shape;392;p66"/>
          <p:cNvSpPr txBox="1"/>
          <p:nvPr/>
        </p:nvSpPr>
        <p:spPr>
          <a:xfrm>
            <a:off x="4748921" y="4102327"/>
            <a:ext cx="36747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Правильная утилизация стекла способствует уменьшению загрязнения окружающей среды и поддержанию устойчивого развития.</a:t>
            </a:r>
            <a:endParaRPr sz="11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3" name="Google Shape;393;p66"/>
          <p:cNvSpPr txBox="1"/>
          <p:nvPr/>
        </p:nvSpPr>
        <p:spPr>
          <a:xfrm>
            <a:off x="8669219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14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94" name="Google Shape;394;p66"/>
          <p:cNvSpPr txBox="1"/>
          <p:nvPr/>
        </p:nvSpPr>
        <p:spPr>
          <a:xfrm>
            <a:off x="424125" y="419438"/>
            <a:ext cx="8295900" cy="4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Стекло и экология</a:t>
            </a:r>
            <a:endParaRPr sz="2400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3346" y="313641"/>
            <a:ext cx="82882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Montserrat SemiBold" charset="-52"/>
              </a:rPr>
              <a:t>Цель и задачи </a:t>
            </a:r>
            <a:r>
              <a:rPr lang="ru-RU" sz="1800" dirty="0" smtClean="0">
                <a:latin typeface="Montserrat SemiBold" charset="-52"/>
              </a:rPr>
              <a:t>мероприятия</a:t>
            </a:r>
          </a:p>
          <a:p>
            <a:endParaRPr lang="ru-RU" sz="1800" dirty="0" smtClean="0">
              <a:latin typeface="Montserrat SemiBold" charset="-52"/>
            </a:endParaRPr>
          </a:p>
          <a:p>
            <a:r>
              <a:rPr lang="ru-RU" dirty="0" smtClean="0">
                <a:latin typeface="Montserrat SemiBold" charset="-52"/>
              </a:rPr>
              <a:t>Целевые </a:t>
            </a:r>
            <a:r>
              <a:rPr lang="ru-RU" dirty="0">
                <a:latin typeface="Montserrat SemiBold" charset="-52"/>
              </a:rPr>
              <a:t>установки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Montserrat SemiBold" charset="-52"/>
              </a:rPr>
              <a:t>Познакомить </a:t>
            </a:r>
            <a:r>
              <a:rPr lang="ru-RU" dirty="0">
                <a:latin typeface="Montserrat SemiBold" charset="-52"/>
              </a:rPr>
              <a:t>учащихся с историей и современностью стекольной промышленности.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Montserrat SemiBold" charset="-52"/>
              </a:rPr>
              <a:t>Развить </a:t>
            </a:r>
            <a:r>
              <a:rPr lang="ru-RU" dirty="0">
                <a:latin typeface="Montserrat SemiBold" charset="-52"/>
              </a:rPr>
              <a:t>интерес к творческим профессиям, связанным со стеклом.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Montserrat SemiBold" charset="-52"/>
              </a:rPr>
              <a:t>Показать </a:t>
            </a:r>
            <a:r>
              <a:rPr lang="ru-RU" dirty="0">
                <a:latin typeface="Montserrat SemiBold" charset="-52"/>
              </a:rPr>
              <a:t>разнообразие и красоту стеклянных изделий.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Montserrat SemiBold" charset="-52"/>
              </a:rPr>
              <a:t>Стимулировать </a:t>
            </a:r>
            <a:r>
              <a:rPr lang="ru-RU" dirty="0">
                <a:latin typeface="Montserrat SemiBold" charset="-52"/>
              </a:rPr>
              <a:t>креативность и развитие мелкой моторики у детей.</a:t>
            </a:r>
          </a:p>
          <a:p>
            <a:endParaRPr lang="ru-RU" dirty="0">
              <a:latin typeface="Montserrat SemiBold" charset="-52"/>
            </a:endParaRPr>
          </a:p>
          <a:p>
            <a:r>
              <a:rPr lang="ru-RU" dirty="0" smtClean="0">
                <a:latin typeface="Montserrat SemiBold" charset="-52"/>
              </a:rPr>
              <a:t>Основные задачи.</a:t>
            </a:r>
            <a:endParaRPr lang="ru-RU" dirty="0">
              <a:latin typeface="Montserrat SemiBold" charset="-5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Montserrat SemiBold" charset="-52"/>
              </a:rPr>
              <a:t>Рассказать </a:t>
            </a:r>
            <a:r>
              <a:rPr lang="ru-RU" dirty="0">
                <a:latin typeface="Montserrat SemiBold" charset="-52"/>
              </a:rPr>
              <a:t>об истории стекольной промышленности и ее значимости в современном мире.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Montserrat SemiBold" charset="-52"/>
              </a:rPr>
              <a:t> Познакомить с основными этапами производства стекла.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Montserrat SemiBold" charset="-52"/>
              </a:rPr>
              <a:t> Показать разнообразные виды стеклянных изделий (художественные, декоративные, строительные).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Montserrat SemiBold" charset="-52"/>
              </a:rPr>
              <a:t> Провести практическое занятие по созданию стеклянных композиций.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>
                <a:latin typeface="Montserrat SemiBold" charset="-52"/>
              </a:rPr>
              <a:t> Познакомить с профессиями, связанными со стеклом.</a:t>
            </a:r>
          </a:p>
          <a:p>
            <a:endParaRPr lang="ru-RU" dirty="0">
              <a:latin typeface="Montserrat SemiBold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741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2"/>
          <p:cNvSpPr txBox="1"/>
          <p:nvPr/>
        </p:nvSpPr>
        <p:spPr>
          <a:xfrm>
            <a:off x="299419" y="1589213"/>
            <a:ext cx="4779900" cy="22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Стеклодув — это художник, который дышит жизнью в стекло.</a:t>
            </a:r>
            <a:endParaRPr sz="1900" b="1" i="0" u="none" strike="noStrike" cap="none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i="0" u="none" strike="noStrike" cap="none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100" b="1" i="0" u="none" strike="noStrike" cap="none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100" i="1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Неизвестный автор, ярко выражает искусство стеклодувов</a:t>
            </a:r>
            <a:endParaRPr sz="1100" i="1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62"/>
          <p:cNvSpPr txBox="1"/>
          <p:nvPr/>
        </p:nvSpPr>
        <p:spPr>
          <a:xfrm>
            <a:off x="410682" y="3540825"/>
            <a:ext cx="46689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324" name="Google Shape;324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419" y="959756"/>
            <a:ext cx="515156" cy="515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2840" y="609925"/>
            <a:ext cx="2309370" cy="34222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6" name="Google Shape;326;p62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10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8"/>
          <p:cNvSpPr/>
          <p:nvPr/>
        </p:nvSpPr>
        <p:spPr>
          <a:xfrm rot="-5400000">
            <a:off x="-545736" y="545651"/>
            <a:ext cx="5149500" cy="405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8" name="Google Shape;408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12112" y="119863"/>
            <a:ext cx="4903501" cy="490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8"/>
          <p:cNvSpPr/>
          <p:nvPr/>
        </p:nvSpPr>
        <p:spPr>
          <a:xfrm rot="-5400000">
            <a:off x="4028225" y="29825"/>
            <a:ext cx="5149500" cy="50898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0" name="Google Shape;410;p68"/>
          <p:cNvSpPr txBox="1"/>
          <p:nvPr/>
        </p:nvSpPr>
        <p:spPr>
          <a:xfrm>
            <a:off x="866940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16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endParaRPr sz="1700" b="1" dirty="0">
              <a:solidFill>
                <a:srgbClr val="D9D9D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1" name="Google Shape;411;p68"/>
          <p:cNvSpPr txBox="1"/>
          <p:nvPr/>
        </p:nvSpPr>
        <p:spPr>
          <a:xfrm>
            <a:off x="4299949" y="1486500"/>
            <a:ext cx="4605000" cy="21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Будущее стекольной промышленности</a:t>
            </a:r>
            <a:endParaRPr sz="28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Инновации в производстве</a:t>
            </a:r>
            <a:endParaRPr sz="16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Современные технологии позволяют создавать стекло с улучшенной прочностью и функциональностью. Инновации включают использование нанотехнологий и умных покрытий.</a:t>
            </a:r>
            <a:endParaRPr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Применение в будущем</a:t>
            </a:r>
            <a:endParaRPr sz="105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05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160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60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 будущем стекло станет неотъемлемой частью умных домов и городов, изменяя наше взаимодействие с окружающей средой. Будут развиваться новые сферы его применения.</a:t>
            </a:r>
            <a:endParaRPr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2" name="Google Shape;412;p68"/>
          <p:cNvSpPr/>
          <p:nvPr/>
        </p:nvSpPr>
        <p:spPr>
          <a:xfrm rot="5400000">
            <a:off x="1450069" y="2502300"/>
            <a:ext cx="51375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3" name="Google Shape;413;p68"/>
          <p:cNvSpPr/>
          <p:nvPr/>
        </p:nvSpPr>
        <p:spPr>
          <a:xfrm rot="5400000">
            <a:off x="-2502225" y="2508169"/>
            <a:ext cx="51375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70"/>
          <p:cNvSpPr/>
          <p:nvPr/>
        </p:nvSpPr>
        <p:spPr>
          <a:xfrm>
            <a:off x="-75" y="8981"/>
            <a:ext cx="9144000" cy="1113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29" name="Google Shape;429;p70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5881" y="1592677"/>
            <a:ext cx="4866300" cy="2994646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70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18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31" name="Google Shape;431;p70"/>
          <p:cNvSpPr txBox="1"/>
          <p:nvPr/>
        </p:nvSpPr>
        <p:spPr>
          <a:xfrm>
            <a:off x="346050" y="2276813"/>
            <a:ext cx="3475500" cy="16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500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Рост связанного с увеличением технологических инноваций и устойчивым спросом в строительных и автомобильных отраслях.</a:t>
            </a: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b="1" i="0" u="none" strike="noStrike" cap="none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Montserrat"/>
                <a:cs typeface="Montserrat"/>
                <a:sym typeface="Montserrat"/>
              </a:rPr>
              <a:t>Производство стекла стабильно увеличивается, отражая его важность и повсеместное использование в современном обществе.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2" name="Google Shape;432;p70"/>
          <p:cNvSpPr txBox="1"/>
          <p:nvPr/>
        </p:nvSpPr>
        <p:spPr>
          <a:xfrm>
            <a:off x="4155875" y="4815700"/>
            <a:ext cx="48663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900" i="1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Отчет Министерства промышленности России, 2023 год.</a:t>
            </a:r>
            <a:endParaRPr sz="900" i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3" name="Google Shape;433;p70"/>
          <p:cNvSpPr txBox="1"/>
          <p:nvPr/>
        </p:nvSpPr>
        <p:spPr>
          <a:xfrm>
            <a:off x="275694" y="333431"/>
            <a:ext cx="8592600" cy="4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Рост производства стекла</a:t>
            </a:r>
            <a:endParaRPr sz="24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5959"/>
        </a:soli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72"/>
          <p:cNvSpPr txBox="1"/>
          <p:nvPr/>
        </p:nvSpPr>
        <p:spPr>
          <a:xfrm>
            <a:off x="1957584" y="2075460"/>
            <a:ext cx="52287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/>
          </a:p>
        </p:txBody>
      </p:sp>
      <p:sp>
        <p:nvSpPr>
          <p:cNvPr id="448" name="Google Shape;448;p72"/>
          <p:cNvSpPr txBox="1"/>
          <p:nvPr/>
        </p:nvSpPr>
        <p:spPr>
          <a:xfrm>
            <a:off x="566118" y="1925325"/>
            <a:ext cx="8170257" cy="12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Свет и творчество сквозь стекло</a:t>
            </a:r>
            <a:br>
              <a:rPr lang="ru" sz="3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3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36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18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Стекло навсегда меняет наше восприятие мира, раскрывая его во всех своих гранях и нюансах. Каждое произведение, будь то научный эксперимент или уникальный дизайн, вдохновляет нас искать красоту и вдохновение, даримого человечеством многогранностью возможностей этого прекрасного материала.</a:t>
            </a:r>
            <a:endParaRPr sz="3600" b="1"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2994" y="0"/>
            <a:ext cx="5148600" cy="514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54"/>
          <p:cNvSpPr/>
          <p:nvPr/>
        </p:nvSpPr>
        <p:spPr>
          <a:xfrm rot="10800000">
            <a:off x="4764275" y="3"/>
            <a:ext cx="43767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54"/>
          <p:cNvSpPr/>
          <p:nvPr/>
        </p:nvSpPr>
        <p:spPr>
          <a:xfrm rot="5400000">
            <a:off x="6482100" y="2519525"/>
            <a:ext cx="51909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54"/>
          <p:cNvSpPr/>
          <p:nvPr/>
        </p:nvSpPr>
        <p:spPr>
          <a:xfrm rot="10800000">
            <a:off x="4764275" y="5023878"/>
            <a:ext cx="43767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54"/>
          <p:cNvSpPr/>
          <p:nvPr/>
        </p:nvSpPr>
        <p:spPr>
          <a:xfrm>
            <a:off x="0" y="2174775"/>
            <a:ext cx="4776000" cy="298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54"/>
          <p:cNvSpPr txBox="1"/>
          <p:nvPr/>
        </p:nvSpPr>
        <p:spPr>
          <a:xfrm>
            <a:off x="208099" y="3325388"/>
            <a:ext cx="4376700" cy="3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Стекло, этот хрупкий, но завораживающий материал, вплетён в самую ткань нашего повседневного бытия. От древнейших артефактов до новейших технологических достижений, история стекла рассказывает о человечестве. Погрузитесь в мир, где искусство и наука танцуют под нежной мелодией стеклянного звона.</a:t>
            </a:r>
            <a:endParaRPr b="1" dirty="0">
              <a:solidFill>
                <a:schemeClr val="tx1">
                  <a:lumMod val="65000"/>
                  <a:lumOff val="35000"/>
                </a:schemeClr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28" name="Google Shape;228;p54"/>
          <p:cNvSpPr/>
          <p:nvPr/>
        </p:nvSpPr>
        <p:spPr>
          <a:xfrm>
            <a:off x="-25" y="0"/>
            <a:ext cx="4776000" cy="2205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54"/>
          <p:cNvSpPr txBox="1"/>
          <p:nvPr/>
        </p:nvSpPr>
        <p:spPr>
          <a:xfrm>
            <a:off x="208099" y="945750"/>
            <a:ext cx="43767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Тема мероприятия: «Стеклянные фантазии»</a:t>
            </a:r>
            <a:endParaRPr sz="24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30" name="Google Shape;230;p54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31" name="Google Shape;231;p54"/>
          <p:cNvSpPr/>
          <p:nvPr/>
        </p:nvSpPr>
        <p:spPr>
          <a:xfrm rot="5400000">
            <a:off x="2235356" y="2519525"/>
            <a:ext cx="5190900" cy="13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9"/>
          <p:cNvSpPr txBox="1"/>
          <p:nvPr/>
        </p:nvSpPr>
        <p:spPr>
          <a:xfrm>
            <a:off x="299419" y="1589213"/>
            <a:ext cx="4779900" cy="22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 b="1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>Стекло — это застывшая музыка, отражающая гармонию искусства и технологического прогресса.</a:t>
            </a:r>
            <a:endParaRPr sz="1900" b="1" i="0" u="none" strike="noStrike" cap="none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 b="1" i="0" u="none" strike="noStrike" cap="none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" sz="1100" b="1" i="0" u="none" strike="noStrike" cap="none" dirty="0">
                <a:solidFill>
                  <a:srgbClr val="2A3E5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i="1" dirty="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Юрий Никулин, советский актёр и клоун.</a:t>
            </a:r>
            <a:endParaRPr i="1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solidFill>
                <a:srgbClr val="2A3E5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2000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3" name="Google Shape;293;p59"/>
          <p:cNvSpPr txBox="1"/>
          <p:nvPr/>
        </p:nvSpPr>
        <p:spPr>
          <a:xfrm>
            <a:off x="410682" y="3540825"/>
            <a:ext cx="46689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94" name="Google Shape;294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419" y="959756"/>
            <a:ext cx="515156" cy="515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8945" y="959756"/>
            <a:ext cx="3591498" cy="2581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6" name="Google Shape;296;p59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561" y="4492529"/>
            <a:ext cx="416690" cy="41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56742" y="457754"/>
            <a:ext cx="3622598" cy="41549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latin typeface="Montserrat SemiBold" charset="-52"/>
              </a:rPr>
              <a:t>На Руси изготавливать стекло и изделия из него начали в 11 веке, а в 18 веке великий ученый М. Ломоносов разработал химическую технологию производства стекла</a:t>
            </a:r>
          </a:p>
        </p:txBody>
      </p:sp>
    </p:spTree>
    <p:extLst>
      <p:ext uri="{BB962C8B-B14F-4D97-AF65-F5344CB8AC3E}">
        <p14:creationId xmlns:p14="http://schemas.microsoft.com/office/powerpoint/2010/main" val="2947546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2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67078"/>
            <a:ext cx="476594" cy="476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39798" y="3260993"/>
            <a:ext cx="239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19 НОЯБРЯ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1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5"/>
          <p:cNvSpPr/>
          <p:nvPr/>
        </p:nvSpPr>
        <p:spPr>
          <a:xfrm>
            <a:off x="-75" y="8977"/>
            <a:ext cx="9144000" cy="123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37" name="Google Shape;237;p55"/>
          <p:cNvCxnSpPr/>
          <p:nvPr/>
        </p:nvCxnSpPr>
        <p:spPr>
          <a:xfrm>
            <a:off x="157202" y="3246469"/>
            <a:ext cx="6917100" cy="15900"/>
          </a:xfrm>
          <a:prstGeom prst="straightConnector1">
            <a:avLst/>
          </a:prstGeom>
          <a:noFill/>
          <a:ln w="38100" cap="rnd" cmpd="sng">
            <a:solidFill>
              <a:srgbClr val="2A3E5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8" name="Google Shape;238;p55"/>
          <p:cNvSpPr/>
          <p:nvPr/>
        </p:nvSpPr>
        <p:spPr>
          <a:xfrm>
            <a:off x="740109" y="3183281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p55"/>
          <p:cNvSpPr/>
          <p:nvPr/>
        </p:nvSpPr>
        <p:spPr>
          <a:xfrm>
            <a:off x="2884388" y="317851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0" name="Google Shape;240;p55"/>
          <p:cNvSpPr/>
          <p:nvPr/>
        </p:nvSpPr>
        <p:spPr>
          <a:xfrm>
            <a:off x="4869918" y="317851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1" name="Google Shape;241;p55"/>
          <p:cNvSpPr txBox="1"/>
          <p:nvPr/>
        </p:nvSpPr>
        <p:spPr>
          <a:xfrm>
            <a:off x="991800" y="1954669"/>
            <a:ext cx="4036867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Древний Египет, 1500 г. до н.э.</a:t>
            </a:r>
            <a:endParaRPr sz="18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Египетские мастера создавали первые стеклянные украшения и сосуды, удивляя мир своей искусностью.</a:t>
            </a:r>
            <a:endParaRPr sz="28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2" name="Google Shape;242;p55"/>
          <p:cNvSpPr txBox="1"/>
          <p:nvPr/>
        </p:nvSpPr>
        <p:spPr>
          <a:xfrm>
            <a:off x="3143698" y="3578504"/>
            <a:ext cx="4303704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Средневековая Венеция, 1291 г.</a:t>
            </a:r>
            <a:endParaRPr sz="18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Венецианцы перенесли стекольное производство на остров, создавая венецианское стекло высокой чистоты и красоты.</a:t>
            </a:r>
            <a:endParaRPr sz="28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3" name="Google Shape;243;p55"/>
          <p:cNvSpPr txBox="1"/>
          <p:nvPr/>
        </p:nvSpPr>
        <p:spPr>
          <a:xfrm>
            <a:off x="5028668" y="1954669"/>
            <a:ext cx="4115332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Современные технологии, 2023 </a:t>
            </a:r>
            <a:endParaRPr sz="18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Современные </a:t>
            </a:r>
            <a:r>
              <a:rPr lang="ru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технологии изготавливают </a:t>
            </a:r>
            <a:r>
              <a:rPr lang="ru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многофункциональные архитектурные стекла с энергосберегающими и защитными свойствами.</a:t>
            </a:r>
            <a:endParaRPr sz="24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4" name="Google Shape;244;p55"/>
          <p:cNvCxnSpPr/>
          <p:nvPr/>
        </p:nvCxnSpPr>
        <p:spPr>
          <a:xfrm>
            <a:off x="4929921" y="2010469"/>
            <a:ext cx="0" cy="12360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5" name="Google Shape;245;p55"/>
          <p:cNvCxnSpPr/>
          <p:nvPr/>
        </p:nvCxnSpPr>
        <p:spPr>
          <a:xfrm>
            <a:off x="4922727" y="2035188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6" name="Google Shape;246;p55"/>
          <p:cNvCxnSpPr/>
          <p:nvPr/>
        </p:nvCxnSpPr>
        <p:spPr>
          <a:xfrm>
            <a:off x="819233" y="2034452"/>
            <a:ext cx="0" cy="12360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55"/>
          <p:cNvCxnSpPr/>
          <p:nvPr/>
        </p:nvCxnSpPr>
        <p:spPr>
          <a:xfrm>
            <a:off x="812000" y="2031146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55"/>
          <p:cNvCxnSpPr/>
          <p:nvPr/>
        </p:nvCxnSpPr>
        <p:spPr>
          <a:xfrm>
            <a:off x="2964469" y="3253144"/>
            <a:ext cx="0" cy="4971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55"/>
          <p:cNvCxnSpPr/>
          <p:nvPr/>
        </p:nvCxnSpPr>
        <p:spPr>
          <a:xfrm>
            <a:off x="2957233" y="3750167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0" name="Google Shape;250;p55"/>
          <p:cNvSpPr txBox="1"/>
          <p:nvPr/>
        </p:nvSpPr>
        <p:spPr>
          <a:xfrm>
            <a:off x="1040100" y="394725"/>
            <a:ext cx="7063800" cy="4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История стекла</a:t>
            </a:r>
            <a:endParaRPr sz="22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1" name="Google Shape;251;p55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3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5"/>
          <p:cNvSpPr/>
          <p:nvPr/>
        </p:nvSpPr>
        <p:spPr>
          <a:xfrm>
            <a:off x="-75" y="8977"/>
            <a:ext cx="9144000" cy="123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1" name="Google Shape;361;p65"/>
          <p:cNvCxnSpPr/>
          <p:nvPr/>
        </p:nvCxnSpPr>
        <p:spPr>
          <a:xfrm>
            <a:off x="351525" y="3246469"/>
            <a:ext cx="6917100" cy="15900"/>
          </a:xfrm>
          <a:prstGeom prst="straightConnector1">
            <a:avLst/>
          </a:prstGeom>
          <a:noFill/>
          <a:ln w="38100" cap="rnd" cmpd="sng">
            <a:solidFill>
              <a:srgbClr val="2A3E5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2" name="Google Shape;362;p65"/>
          <p:cNvSpPr/>
          <p:nvPr/>
        </p:nvSpPr>
        <p:spPr>
          <a:xfrm>
            <a:off x="740109" y="3183281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3" name="Google Shape;363;p65"/>
          <p:cNvSpPr/>
          <p:nvPr/>
        </p:nvSpPr>
        <p:spPr>
          <a:xfrm>
            <a:off x="2884388" y="317851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4" name="Google Shape;364;p65"/>
          <p:cNvSpPr/>
          <p:nvPr/>
        </p:nvSpPr>
        <p:spPr>
          <a:xfrm>
            <a:off x="5028668" y="3178519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2A3E5C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5" name="Google Shape;365;p65"/>
          <p:cNvSpPr txBox="1"/>
          <p:nvPr/>
        </p:nvSpPr>
        <p:spPr>
          <a:xfrm>
            <a:off x="991801" y="1954669"/>
            <a:ext cx="3547800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Около 2600 года до н.э. - Первые стеклянные бусины</a:t>
            </a:r>
            <a:endParaRPr sz="14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Стеклянные бусины вошли в культуру древних египтян, становясь распространённой формой украшений.</a:t>
            </a:r>
            <a:endParaRPr sz="20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6" name="Google Shape;366;p65"/>
          <p:cNvSpPr txBox="1"/>
          <p:nvPr/>
        </p:nvSpPr>
        <p:spPr>
          <a:xfrm>
            <a:off x="3143698" y="3654187"/>
            <a:ext cx="3952800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Средневековье - Стеклянные окна в готических соборах</a:t>
            </a:r>
            <a:endParaRPr sz="14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Готические соборы Европы отличались высокими зданием, украшенными великолепными и красочными витражами</a:t>
            </a:r>
            <a:r>
              <a:rPr lang="ru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4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7" name="Google Shape;367;p65"/>
          <p:cNvSpPr txBox="1"/>
          <p:nvPr/>
        </p:nvSpPr>
        <p:spPr>
          <a:xfrm>
            <a:off x="5280357" y="1954669"/>
            <a:ext cx="3547800" cy="1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XXI век - Инновации в умных и энергоэффективных окнах</a:t>
            </a:r>
            <a:endParaRPr sz="14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Современные технологии позволяют разрабатывать стекла с функцией самозатемнения и энергосбережения.</a:t>
            </a:r>
            <a:endParaRPr sz="20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8" name="Google Shape;368;p65"/>
          <p:cNvCxnSpPr/>
          <p:nvPr/>
        </p:nvCxnSpPr>
        <p:spPr>
          <a:xfrm>
            <a:off x="5106191" y="2034452"/>
            <a:ext cx="0" cy="12360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9" name="Google Shape;369;p65"/>
          <p:cNvCxnSpPr/>
          <p:nvPr/>
        </p:nvCxnSpPr>
        <p:spPr>
          <a:xfrm>
            <a:off x="5098958" y="2031146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65"/>
          <p:cNvCxnSpPr/>
          <p:nvPr/>
        </p:nvCxnSpPr>
        <p:spPr>
          <a:xfrm>
            <a:off x="819233" y="2034452"/>
            <a:ext cx="0" cy="12360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65"/>
          <p:cNvCxnSpPr/>
          <p:nvPr/>
        </p:nvCxnSpPr>
        <p:spPr>
          <a:xfrm>
            <a:off x="812000" y="2031146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65"/>
          <p:cNvCxnSpPr/>
          <p:nvPr/>
        </p:nvCxnSpPr>
        <p:spPr>
          <a:xfrm>
            <a:off x="2964469" y="3253144"/>
            <a:ext cx="0" cy="49710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65"/>
          <p:cNvCxnSpPr/>
          <p:nvPr/>
        </p:nvCxnSpPr>
        <p:spPr>
          <a:xfrm>
            <a:off x="2957233" y="3750167"/>
            <a:ext cx="97200" cy="0"/>
          </a:xfrm>
          <a:prstGeom prst="straightConnector1">
            <a:avLst/>
          </a:prstGeom>
          <a:noFill/>
          <a:ln w="19050" cap="flat" cmpd="sng">
            <a:solidFill>
              <a:srgbClr val="2A3E5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4" name="Google Shape;374;p65"/>
          <p:cNvSpPr txBox="1"/>
          <p:nvPr/>
        </p:nvSpPr>
        <p:spPr>
          <a:xfrm>
            <a:off x="1040100" y="394725"/>
            <a:ext cx="7063800" cy="4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Эволюция стекольной промышленности</a:t>
            </a:r>
            <a:endParaRPr sz="2400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75" name="Google Shape;375;p65"/>
          <p:cNvSpPr txBox="1"/>
          <p:nvPr/>
        </p:nvSpPr>
        <p:spPr>
          <a:xfrm>
            <a:off x="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13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94181" y="132900"/>
            <a:ext cx="4871700" cy="48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56"/>
          <p:cNvSpPr/>
          <p:nvPr/>
        </p:nvSpPr>
        <p:spPr>
          <a:xfrm>
            <a:off x="3778000" y="-18950"/>
            <a:ext cx="5366100" cy="516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8" name="Google Shape;258;p56"/>
          <p:cNvSpPr txBox="1"/>
          <p:nvPr/>
        </p:nvSpPr>
        <p:spPr>
          <a:xfrm>
            <a:off x="3910901" y="958925"/>
            <a:ext cx="5088597" cy="4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ru" sz="2400" b="1" dirty="0">
                <a:solidFill>
                  <a:srgbClr val="2A3E5C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Стекло в современном мире</a:t>
            </a:r>
            <a:endParaRPr sz="2400" b="1" dirty="0">
              <a:solidFill>
                <a:srgbClr val="2A3E5C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grpSp>
        <p:nvGrpSpPr>
          <p:cNvPr id="259" name="Google Shape;259;p56"/>
          <p:cNvGrpSpPr/>
          <p:nvPr/>
        </p:nvGrpSpPr>
        <p:grpSpPr>
          <a:xfrm>
            <a:off x="4102031" y="1639175"/>
            <a:ext cx="4656600" cy="1427400"/>
            <a:chOff x="4102031" y="1739739"/>
            <a:chExt cx="4656600" cy="1427400"/>
          </a:xfrm>
        </p:grpSpPr>
        <p:sp>
          <p:nvSpPr>
            <p:cNvPr id="260" name="Google Shape;260;p56"/>
            <p:cNvSpPr txBox="1"/>
            <p:nvPr/>
          </p:nvSpPr>
          <p:spPr>
            <a:xfrm>
              <a:off x="4178231" y="1739739"/>
              <a:ext cx="4580400" cy="14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1600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Стекло тесно связано с повседневной жизнью, от оконных стекол до кухонной посуды. Оно обеспечивает функциональность и комфорт.</a:t>
              </a:r>
              <a:endParaRPr sz="1600" dirty="0">
                <a:solidFill>
                  <a:srgbClr val="595959"/>
                </a:solidFill>
              </a:endParaRPr>
            </a:p>
          </p:txBody>
        </p:sp>
        <p:cxnSp>
          <p:nvCxnSpPr>
            <p:cNvPr id="261" name="Google Shape;261;p56"/>
            <p:cNvCxnSpPr/>
            <p:nvPr/>
          </p:nvCxnSpPr>
          <p:spPr>
            <a:xfrm>
              <a:off x="4102031" y="2156889"/>
              <a:ext cx="0" cy="593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62" name="Google Shape;262;p56"/>
          <p:cNvGrpSpPr/>
          <p:nvPr/>
        </p:nvGrpSpPr>
        <p:grpSpPr>
          <a:xfrm>
            <a:off x="4102031" y="3066575"/>
            <a:ext cx="4656600" cy="1427400"/>
            <a:chOff x="4102031" y="3066575"/>
            <a:chExt cx="4656600" cy="1427400"/>
          </a:xfrm>
        </p:grpSpPr>
        <p:sp>
          <p:nvSpPr>
            <p:cNvPr id="263" name="Google Shape;263;p56"/>
            <p:cNvSpPr txBox="1"/>
            <p:nvPr/>
          </p:nvSpPr>
          <p:spPr>
            <a:xfrm>
              <a:off x="4178231" y="3066575"/>
              <a:ext cx="4580400" cy="142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sz="1600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Украшения из стекла добавляют эстетическую ценность и изысканность. Стекло интегрировано в современный дизайн благодаря своим уникальным качествам.</a:t>
              </a:r>
              <a:endParaRPr sz="1600" dirty="0">
                <a:solidFill>
                  <a:srgbClr val="595959"/>
                </a:solidFill>
              </a:endParaRPr>
            </a:p>
          </p:txBody>
        </p:sp>
        <p:cxnSp>
          <p:nvCxnSpPr>
            <p:cNvPr id="264" name="Google Shape;264;p56"/>
            <p:cNvCxnSpPr/>
            <p:nvPr/>
          </p:nvCxnSpPr>
          <p:spPr>
            <a:xfrm>
              <a:off x="4102031" y="3311964"/>
              <a:ext cx="0" cy="59310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65" name="Google Shape;265;p56"/>
          <p:cNvSpPr txBox="1"/>
          <p:nvPr/>
        </p:nvSpPr>
        <p:spPr>
          <a:xfrm>
            <a:off x="8669400" y="4768875"/>
            <a:ext cx="474000" cy="11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1425" tIns="25700" rIns="51425" bIns="2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lang="ru" sz="1700" b="1">
                <a:solidFill>
                  <a:srgbClr val="D9D9D9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endParaRPr sz="1700" dirty="0">
              <a:solidFill>
                <a:srgbClr val="D9D9D9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endParaRPr sz="1700" b="1" dirty="0">
              <a:solidFill>
                <a:srgbClr val="D9D9D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600"/>
              <a:buNone/>
            </a:pPr>
            <a:endParaRPr sz="1700" b="1" dirty="0">
              <a:solidFill>
                <a:srgbClr val="D9D9D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6" name="Google Shape;266;p56"/>
          <p:cNvSpPr/>
          <p:nvPr/>
        </p:nvSpPr>
        <p:spPr>
          <a:xfrm rot="5400000">
            <a:off x="-2514675" y="2495800"/>
            <a:ext cx="5162400" cy="132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7" name="Google Shape;267;p56"/>
          <p:cNvSpPr/>
          <p:nvPr/>
        </p:nvSpPr>
        <p:spPr>
          <a:xfrm rot="5400000">
            <a:off x="1263400" y="2505500"/>
            <a:ext cx="5162100" cy="132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8" name="Google Shape;268;p56"/>
          <p:cNvSpPr/>
          <p:nvPr/>
        </p:nvSpPr>
        <p:spPr>
          <a:xfrm rot="10800000">
            <a:off x="50" y="0"/>
            <a:ext cx="3893100" cy="132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56"/>
          <p:cNvSpPr/>
          <p:nvPr/>
        </p:nvSpPr>
        <p:spPr>
          <a:xfrm rot="10800000">
            <a:off x="50" y="5010550"/>
            <a:ext cx="3893100" cy="1329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867</Words>
  <Application>Microsoft Office PowerPoint</Application>
  <PresentationFormat>Экран (16:9)</PresentationFormat>
  <Paragraphs>128</Paragraphs>
  <Slides>23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Montserrat</vt:lpstr>
      <vt:lpstr>Trebuchet MS</vt:lpstr>
      <vt:lpstr>Roboto</vt:lpstr>
      <vt:lpstr>Wingdings 3</vt:lpstr>
      <vt:lpstr>Arial</vt:lpstr>
      <vt:lpstr>Arial Narrow</vt:lpstr>
      <vt:lpstr>Montserrat SemiBold</vt:lpstr>
      <vt:lpstr>Montserrat Medium</vt:lpstr>
      <vt:lpstr>Default Theme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Раджаб</cp:lastModifiedBy>
  <cp:revision>7</cp:revision>
  <dcterms:modified xsi:type="dcterms:W3CDTF">2024-10-21T10:17:13Z</dcterms:modified>
</cp:coreProperties>
</file>