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60" r:id="rId4"/>
    <p:sldId id="261" r:id="rId5"/>
    <p:sldId id="265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267"/>
    <a:srgbClr val="78A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3009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03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2839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073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3473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207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584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58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54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179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03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3091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43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15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977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70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EA4DC-38B3-4D70-B655-2D2D183CFF9C}" type="datetimeFigureOut">
              <a:rPr lang="ru-RU" smtClean="0"/>
              <a:t>21.10.2024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791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microsoft.com/office/2007/relationships/hdphoto" Target="../media/hdphoto7.wdp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microsoft.com/office/2007/relationships/hdphoto" Target="../media/hdphoto9.wdp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1.wdp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4968" y="1754906"/>
            <a:ext cx="7708643" cy="243348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234267"/>
                </a:solidFill>
                <a:latin typeface="Corbel" pitchFamily="34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solidFill>
                  <a:srgbClr val="234267"/>
                </a:solidFill>
                <a:latin typeface="Corbel" pitchFamily="34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rgbClr val="234267"/>
                </a:solidFill>
                <a:latin typeface="Corbel" pitchFamily="34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234267"/>
                </a:solidFill>
                <a:latin typeface="Corbel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234267"/>
                </a:solidFill>
                <a:latin typeface="Corbel" pitchFamily="34" charset="0"/>
                <a:cs typeface="Times New Roman" panose="02020603050405020304" pitchFamily="18" charset="0"/>
              </a:rPr>
              <a:t>«МОРСКАЯ СЛАВА КАСПИЯ»</a:t>
            </a:r>
            <a:r>
              <a:rPr lang="ru-RU" dirty="0" smtClean="0">
                <a:solidFill>
                  <a:srgbClr val="2342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23426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23426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9433" y="4188389"/>
            <a:ext cx="11572567" cy="1903087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rgbClr val="234267"/>
                </a:solidFill>
                <a:latin typeface="Corbel" pitchFamily="34" charset="0"/>
              </a:rPr>
              <a:t>Возраст учащихся: </a:t>
            </a:r>
            <a:r>
              <a:rPr lang="ru-RU" sz="2000" b="1">
                <a:solidFill>
                  <a:srgbClr val="234267"/>
                </a:solidFill>
                <a:latin typeface="Corbel" pitchFamily="34" charset="0"/>
              </a:rPr>
              <a:t>учащиеся </a:t>
            </a:r>
            <a:r>
              <a:rPr lang="ru-RU" sz="2000" b="1" smtClean="0">
                <a:solidFill>
                  <a:srgbClr val="234267"/>
                </a:solidFill>
                <a:latin typeface="Corbel" pitchFamily="34" charset="0"/>
              </a:rPr>
              <a:t>1-4</a:t>
            </a:r>
            <a:r>
              <a:rPr lang="ru-RU" sz="2000" b="1" smtClean="0">
                <a:solidFill>
                  <a:srgbClr val="234267"/>
                </a:solidFill>
                <a:latin typeface="Corbel" pitchFamily="34" charset="0"/>
              </a:rPr>
              <a:t> </a:t>
            </a:r>
            <a:r>
              <a:rPr lang="ru-RU" sz="2000" b="1" dirty="0" smtClean="0">
                <a:solidFill>
                  <a:srgbClr val="234267"/>
                </a:solidFill>
                <a:latin typeface="Corbel" pitchFamily="34" charset="0"/>
              </a:rPr>
              <a:t>класса</a:t>
            </a:r>
            <a:endParaRPr lang="ru-RU" sz="2000" b="1" dirty="0">
              <a:solidFill>
                <a:srgbClr val="234267"/>
              </a:solidFill>
              <a:latin typeface="Corbel" pitchFamily="34" charset="0"/>
            </a:endParaRPr>
          </a:p>
          <a:p>
            <a:pPr algn="l"/>
            <a:r>
              <a:rPr lang="ru-RU" sz="2000" b="1" dirty="0" smtClean="0">
                <a:solidFill>
                  <a:srgbClr val="234267"/>
                </a:solidFill>
                <a:latin typeface="Corbel" pitchFamily="34" charset="0"/>
              </a:rPr>
              <a:t>Прочие участники: учителя </a:t>
            </a:r>
            <a:r>
              <a:rPr lang="ru-RU" sz="2000" b="1" dirty="0">
                <a:solidFill>
                  <a:srgbClr val="234267"/>
                </a:solidFill>
                <a:latin typeface="Corbel" pitchFamily="34" charset="0"/>
              </a:rPr>
              <a:t>начальной </a:t>
            </a:r>
            <a:r>
              <a:rPr lang="ru-RU" sz="2000" b="1" dirty="0" smtClean="0">
                <a:solidFill>
                  <a:srgbClr val="234267"/>
                </a:solidFill>
                <a:latin typeface="Corbel" pitchFamily="34" charset="0"/>
              </a:rPr>
              <a:t>школы, родители учащихся, специалисты </a:t>
            </a:r>
            <a:r>
              <a:rPr lang="ru-RU" sz="2000" b="1" dirty="0">
                <a:solidFill>
                  <a:srgbClr val="234267"/>
                </a:solidFill>
                <a:latin typeface="Corbel" pitchFamily="34" charset="0"/>
              </a:rPr>
              <a:t>по </a:t>
            </a:r>
            <a:r>
              <a:rPr lang="ru-RU" sz="2000" b="1" dirty="0" smtClean="0">
                <a:solidFill>
                  <a:srgbClr val="234267"/>
                </a:solidFill>
                <a:latin typeface="Corbel" pitchFamily="34" charset="0"/>
              </a:rPr>
              <a:t>истории.</a:t>
            </a:r>
            <a:endParaRPr lang="ru-RU" sz="2000" b="1" dirty="0">
              <a:solidFill>
                <a:srgbClr val="234267"/>
              </a:solidFill>
              <a:latin typeface="Corbel" pitchFamily="34" charset="0"/>
            </a:endParaRPr>
          </a:p>
          <a:p>
            <a:pPr algn="l"/>
            <a:endParaRPr lang="ru-RU" sz="1600" b="1" dirty="0">
              <a:solidFill>
                <a:srgbClr val="234267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03612" y="221226"/>
            <a:ext cx="2797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https://encrypted-tbn0.gstatic.com/images?q=tbn:ANd9GcTz0D6pT3YlqexpkMag0Y6dn_jssBz5nBGO-w&amp;s</a:t>
            </a: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612" y="221226"/>
            <a:ext cx="3863924" cy="396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8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2" y="221928"/>
            <a:ext cx="5845667" cy="328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80" y="3003909"/>
            <a:ext cx="510970" cy="510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349"/>
          <a:stretch/>
        </p:blipFill>
        <p:spPr bwMode="auto">
          <a:xfrm>
            <a:off x="6209070" y="270734"/>
            <a:ext cx="5778039" cy="358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222" y="3288896"/>
            <a:ext cx="537139" cy="537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7" y="3647614"/>
            <a:ext cx="4555188" cy="3048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932" y="6116616"/>
            <a:ext cx="556803" cy="556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475" y="3942002"/>
            <a:ext cx="5328634" cy="275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0474" y="6099551"/>
            <a:ext cx="590934" cy="59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378" y="4291166"/>
            <a:ext cx="1410385" cy="1633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70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0547" y="1622902"/>
            <a:ext cx="10363200" cy="1524000"/>
          </a:xfrm>
        </p:spPr>
        <p:txBody>
          <a:bodyPr>
            <a:noAutofit/>
          </a:bodyPr>
          <a:lstStyle/>
          <a:p>
            <a:r>
              <a:rPr lang="ru-RU" sz="6000" dirty="0" smtClean="0"/>
              <a:t> «ПУТЕШЕСТВИЕ С КАСПИЙСКОЙ ФЛОТИЛИЕЙ»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11644" y="641036"/>
            <a:ext cx="8556979" cy="939801"/>
          </a:xfrm>
        </p:spPr>
        <p:txBody>
          <a:bodyPr>
            <a:normAutofit/>
          </a:bodyPr>
          <a:lstStyle/>
          <a:p>
            <a:r>
              <a:rPr lang="ru-RU" sz="5400" dirty="0" err="1"/>
              <a:t>Квест</a:t>
            </a:r>
            <a:r>
              <a:rPr lang="ru-RU" sz="5400" dirty="0"/>
              <a:t>-игра</a:t>
            </a:r>
          </a:p>
        </p:txBody>
      </p:sp>
    </p:spTree>
    <p:extLst>
      <p:ext uri="{BB962C8B-B14F-4D97-AF65-F5344CB8AC3E}">
        <p14:creationId xmlns:p14="http://schemas.microsoft.com/office/powerpoint/2010/main" val="53534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78" r="10716"/>
          <a:stretch/>
        </p:blipFill>
        <p:spPr bwMode="auto">
          <a:xfrm>
            <a:off x="5679488" y="221227"/>
            <a:ext cx="6306036" cy="626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530645" cy="685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057" y="5948655"/>
            <a:ext cx="540467" cy="540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674" y="5881727"/>
            <a:ext cx="575970" cy="57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951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077" y="2313181"/>
            <a:ext cx="5788744" cy="3984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5" y="2313181"/>
            <a:ext cx="5666855" cy="3984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КАСПИЙСКАЯ ФЛОТИЛИЯ - ЭТО ГОРДОСТЬ РОССИИ!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51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48043"/>
            <a:ext cx="10972800" cy="1252728"/>
          </a:xfrm>
        </p:spPr>
        <p:txBody>
          <a:bodyPr>
            <a:normAutofit fontScale="90000"/>
          </a:bodyPr>
          <a:lstStyle/>
          <a:p>
            <a:r>
              <a:rPr lang="ru-RU" sz="4900" b="1" dirty="0"/>
              <a:t>Цель и задачи мероприятия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069" y="2086848"/>
            <a:ext cx="9558047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Цель </a:t>
            </a:r>
            <a:r>
              <a:rPr lang="ru-RU" sz="2400" b="1" dirty="0" smtClean="0"/>
              <a:t>мероприятия: </a:t>
            </a:r>
          </a:p>
          <a:p>
            <a:pPr marL="0" indent="0">
              <a:buNone/>
            </a:pPr>
            <a:r>
              <a:rPr lang="ru-RU" sz="2400" b="1" dirty="0" smtClean="0"/>
              <a:t>познакомить </a:t>
            </a:r>
            <a:r>
              <a:rPr lang="ru-RU" sz="2400" b="1" dirty="0"/>
              <a:t>детей с историей Каспийской флотилии, ее ролью в защите Родины.</a:t>
            </a:r>
          </a:p>
          <a:p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Основные задачи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•Расширить </a:t>
            </a:r>
            <a:r>
              <a:rPr lang="ru-RU" sz="2400" b="1" dirty="0"/>
              <a:t>знания учащихся о Каспийской флотилии.</a:t>
            </a:r>
          </a:p>
          <a:p>
            <a:pPr marL="0" indent="0">
              <a:buNone/>
            </a:pPr>
            <a:r>
              <a:rPr lang="ru-RU" sz="2400" b="1" dirty="0" smtClean="0"/>
              <a:t>•Познакомить </a:t>
            </a:r>
            <a:r>
              <a:rPr lang="ru-RU" sz="2400" b="1" dirty="0"/>
              <a:t>с героями Каспийской флотилии.</a:t>
            </a:r>
          </a:p>
          <a:p>
            <a:pPr marL="0" indent="0">
              <a:buNone/>
            </a:pPr>
            <a:r>
              <a:rPr lang="ru-RU" sz="2400" b="1" dirty="0" smtClean="0"/>
              <a:t>•Развивать </a:t>
            </a:r>
            <a:r>
              <a:rPr lang="ru-RU" sz="2400" b="1" dirty="0"/>
              <a:t>интерес к истории России.</a:t>
            </a:r>
          </a:p>
          <a:p>
            <a:pPr marL="0" indent="0">
              <a:buNone/>
            </a:pPr>
            <a:r>
              <a:rPr lang="ru-RU" sz="2400" b="1" dirty="0" smtClean="0"/>
              <a:t>•Формировать </a:t>
            </a:r>
            <a:r>
              <a:rPr lang="ru-RU" sz="2400" b="1" dirty="0"/>
              <a:t>уважение к военной службе.</a:t>
            </a:r>
          </a:p>
          <a:p>
            <a:pPr marL="0" indent="0">
              <a:buNone/>
            </a:pPr>
            <a:r>
              <a:rPr lang="ru-RU" sz="2400" b="1" dirty="0" smtClean="0"/>
              <a:t>•Воспитать </a:t>
            </a:r>
            <a:r>
              <a:rPr lang="ru-RU" sz="2400" b="1" dirty="0"/>
              <a:t>чувство патриотизма и уважения к военным морякам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8508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6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713406" y="6428740"/>
            <a:ext cx="44785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https://avatars.mds.yandex.net/get-shedevrum/11483667/img_e35522ba022b11ef85727addb932874a/orig</a:t>
            </a:r>
            <a:endParaRPr lang="ru-R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525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50"/>
          <a:stretch/>
        </p:blipFill>
        <p:spPr>
          <a:xfrm>
            <a:off x="1543050" y="238125"/>
            <a:ext cx="10648950" cy="629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096000" y="643450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https://cdn-media.korabli.su/dcont/fb/image/tmb/dd839e5a-81fc-11ee-b92d-8cdcd4b147d4_1200x.jpg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45144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894" y="176980"/>
            <a:ext cx="8155857" cy="6354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293076" y="5903876"/>
            <a:ext cx="302341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/>
              <a:t>https://hdpic.club/uploads/posts/2021-12/1639489040_3-hdpic-club-p-moryakov-v-forme-na-korable-3.jpg</a:t>
            </a:r>
            <a:endParaRPr lang="ru-RU" sz="1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4463" y="176980"/>
            <a:ext cx="11179277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Моряк— </a:t>
            </a:r>
            <a:r>
              <a:rPr lang="ru-RU" b="1" dirty="0"/>
              <a:t>работник морского транспорта или военнослужащий военно-морского флота. </a:t>
            </a:r>
            <a:endParaRPr lang="ru-RU" b="1" dirty="0" smtClean="0"/>
          </a:p>
          <a:p>
            <a:r>
              <a:rPr lang="ru-RU" b="1" dirty="0"/>
              <a:t>Д</a:t>
            </a:r>
            <a:r>
              <a:rPr lang="ru-RU" b="1" dirty="0" smtClean="0"/>
              <a:t>олжности </a:t>
            </a:r>
            <a:r>
              <a:rPr lang="ru-RU" b="1" dirty="0"/>
              <a:t>и </a:t>
            </a:r>
            <a:r>
              <a:rPr lang="ru-RU" b="1" dirty="0" smtClean="0"/>
              <a:t>профессии моряка:</a:t>
            </a:r>
            <a:endParaRPr lang="ru-RU" b="1" dirty="0"/>
          </a:p>
          <a:p>
            <a:r>
              <a:rPr lang="ru-RU" b="1" dirty="0"/>
              <a:t>Командир корабля (капитан)</a:t>
            </a:r>
          </a:p>
          <a:p>
            <a:r>
              <a:rPr lang="ru-RU" b="1" dirty="0"/>
              <a:t>Старший механик</a:t>
            </a:r>
          </a:p>
          <a:p>
            <a:r>
              <a:rPr lang="ru-RU" b="1" dirty="0"/>
              <a:t>Электромеханик</a:t>
            </a:r>
          </a:p>
          <a:p>
            <a:r>
              <a:rPr lang="ru-RU" b="1" dirty="0"/>
              <a:t>2-й механик (на западном флоте) — обеспечивает эксплуатацию и обслуживание технических средств трюмных систем, контролирует наличие запасов топлива, смазочных масел, воды</a:t>
            </a:r>
          </a:p>
          <a:p>
            <a:r>
              <a:rPr lang="ru-RU" b="1" dirty="0"/>
              <a:t>3-й механик — отвечает за работу дополнительных двигателей</a:t>
            </a:r>
          </a:p>
          <a:p>
            <a:r>
              <a:rPr lang="ru-RU" b="1" dirty="0"/>
              <a:t>4-й механик — отвечает за палубные механизмы и систему вентиляции</a:t>
            </a:r>
          </a:p>
          <a:p>
            <a:r>
              <a:rPr lang="ru-RU" b="1" dirty="0"/>
              <a:t>мотористы</a:t>
            </a:r>
          </a:p>
          <a:p>
            <a:r>
              <a:rPr lang="ru-RU" b="1" dirty="0"/>
              <a:t>Старший помощник</a:t>
            </a:r>
          </a:p>
          <a:p>
            <a:r>
              <a:rPr lang="ru-RU" b="1" dirty="0"/>
              <a:t>Судовой </a:t>
            </a:r>
            <a:r>
              <a:rPr lang="ru-RU" b="1" dirty="0" smtClean="0"/>
              <a:t>врач</a:t>
            </a:r>
          </a:p>
          <a:p>
            <a:r>
              <a:rPr lang="ru-RU" b="1" dirty="0" smtClean="0"/>
              <a:t>1-й </a:t>
            </a:r>
            <a:r>
              <a:rPr lang="ru-RU" b="1" dirty="0"/>
              <a:t>штурман </a:t>
            </a:r>
          </a:p>
          <a:p>
            <a:r>
              <a:rPr lang="ru-RU" b="1" dirty="0" smtClean="0"/>
              <a:t>2-й </a:t>
            </a:r>
            <a:r>
              <a:rPr lang="ru-RU" b="1" dirty="0"/>
              <a:t>штурман — отвечает за погрузку-разгрузку, загруженность трюмов, их чистоту и безопасность</a:t>
            </a:r>
          </a:p>
          <a:p>
            <a:r>
              <a:rPr lang="ru-RU" b="1" dirty="0"/>
              <a:t>3-й штурман</a:t>
            </a:r>
          </a:p>
          <a:p>
            <a:r>
              <a:rPr lang="ru-RU" b="1" dirty="0"/>
              <a:t>4-й штурман — </a:t>
            </a:r>
            <a:r>
              <a:rPr lang="ru-RU" b="1" dirty="0" smtClean="0"/>
              <a:t> </a:t>
            </a:r>
            <a:r>
              <a:rPr lang="ru-RU" b="1" dirty="0"/>
              <a:t>отвечает за электронавигационные приборы</a:t>
            </a:r>
          </a:p>
          <a:p>
            <a:r>
              <a:rPr lang="ru-RU" b="1" dirty="0"/>
              <a:t>5-й штурман — </a:t>
            </a:r>
            <a:r>
              <a:rPr lang="ru-RU" b="1" dirty="0" smtClean="0"/>
              <a:t>обеспечивает </a:t>
            </a:r>
            <a:r>
              <a:rPr lang="ru-RU" b="1" dirty="0"/>
              <a:t>противопожарную безопасность судна</a:t>
            </a:r>
          </a:p>
          <a:p>
            <a:r>
              <a:rPr lang="ru-RU" b="1" dirty="0"/>
              <a:t>Боцман</a:t>
            </a:r>
          </a:p>
          <a:p>
            <a:r>
              <a:rPr lang="ru-RU" b="1" dirty="0"/>
              <a:t>старшие матросы</a:t>
            </a:r>
          </a:p>
          <a:p>
            <a:r>
              <a:rPr lang="ru-RU" b="1" dirty="0"/>
              <a:t>младшие матросы</a:t>
            </a:r>
          </a:p>
          <a:p>
            <a:r>
              <a:rPr lang="ru-RU" b="1" dirty="0"/>
              <a:t>Кок (шеф-повар)</a:t>
            </a:r>
          </a:p>
          <a:p>
            <a:r>
              <a:rPr lang="ru-RU" b="1" dirty="0"/>
              <a:t>2-й повар</a:t>
            </a:r>
          </a:p>
          <a:p>
            <a:r>
              <a:rPr lang="ru-RU" b="1" dirty="0"/>
              <a:t>Стюарды (буфетчики)</a:t>
            </a:r>
          </a:p>
        </p:txBody>
      </p:sp>
    </p:spTree>
    <p:extLst>
      <p:ext uri="{BB962C8B-B14F-4D97-AF65-F5344CB8AC3E}">
        <p14:creationId xmlns:p14="http://schemas.microsoft.com/office/powerpoint/2010/main" val="174584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4" y="245781"/>
            <a:ext cx="6371304" cy="6150077"/>
          </a:xfr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445" y="6002593"/>
            <a:ext cx="438457" cy="43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57998" y="3394062"/>
            <a:ext cx="49800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002060"/>
                </a:solidFill>
              </a:rPr>
              <a:t>Краснознаменная Каспийская флотилия — одно из старейших оперативных объединений Российского Военно-Морского Флота. </a:t>
            </a:r>
          </a:p>
        </p:txBody>
      </p:sp>
    </p:spTree>
    <p:extLst>
      <p:ext uri="{BB962C8B-B14F-4D97-AF65-F5344CB8AC3E}">
        <p14:creationId xmlns:p14="http://schemas.microsoft.com/office/powerpoint/2010/main" val="161114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98" y="219381"/>
            <a:ext cx="9320893" cy="6314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04543" y="4571735"/>
            <a:ext cx="24507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/>
              <a:t>Франц </a:t>
            </a:r>
            <a:r>
              <a:rPr lang="ru-RU" sz="2400" b="1" dirty="0" err="1"/>
              <a:t>Лубо</a:t>
            </a:r>
            <a:r>
              <a:rPr lang="ru-RU" sz="2400" b="1" dirty="0"/>
              <a:t> «Вступление императора Петра в </a:t>
            </a:r>
            <a:r>
              <a:rPr lang="ru-RU" sz="2400" b="1" dirty="0" err="1"/>
              <a:t>Тарки</a:t>
            </a:r>
            <a:r>
              <a:rPr lang="ru-RU" sz="2400" b="1" dirty="0"/>
              <a:t> 13 июня 1722 года»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1621" y="5762553"/>
            <a:ext cx="762922" cy="76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75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10972800" cy="1252537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2"/>
          <a:stretch/>
        </p:blipFill>
        <p:spPr bwMode="auto">
          <a:xfrm>
            <a:off x="168429" y="206477"/>
            <a:ext cx="4248150" cy="553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4185" y="5812841"/>
            <a:ext cx="42481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Сторожевой корабль «</a:t>
            </a:r>
            <a:r>
              <a:rPr lang="ru-RU" sz="2000" dirty="0" err="1"/>
              <a:t>Атарбеков</a:t>
            </a:r>
            <a:r>
              <a:rPr lang="ru-RU" sz="2000" dirty="0"/>
              <a:t>» отражает налет вражеской авиации.</a:t>
            </a:r>
          </a:p>
          <a:p>
            <a:r>
              <a:rPr lang="ru-RU" sz="2000" dirty="0"/>
              <a:t>Июнь, 1943 </a:t>
            </a:r>
            <a:r>
              <a:rPr lang="ru-RU" sz="2000" dirty="0" smtClean="0"/>
              <a:t>год</a:t>
            </a:r>
            <a:endParaRPr lang="ru-RU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66" y="206477"/>
            <a:ext cx="7481119" cy="553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85303" y="5654817"/>
            <a:ext cx="7930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Работают огнеметы батальона морской пехоты Каспийской флотилии.</a:t>
            </a:r>
          </a:p>
          <a:p>
            <a:pPr algn="r"/>
            <a:r>
              <a:rPr lang="ru-RU" sz="2000" dirty="0"/>
              <a:t>1943 </a:t>
            </a:r>
            <a:r>
              <a:rPr lang="ru-RU" sz="2000" dirty="0" smtClean="0"/>
              <a:t>год. Фото </a:t>
            </a:r>
            <a:r>
              <a:rPr lang="ru-RU" sz="2000" dirty="0"/>
              <a:t>С. </a:t>
            </a:r>
            <a:r>
              <a:rPr lang="ru-RU" sz="2000" dirty="0" err="1"/>
              <a:t>Кулишова</a:t>
            </a:r>
            <a:r>
              <a:rPr lang="ru-RU" sz="2000" dirty="0"/>
              <a:t>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66" y="5239652"/>
            <a:ext cx="503289" cy="50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47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21" y="228598"/>
            <a:ext cx="9930827" cy="6421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1650" y="6124216"/>
            <a:ext cx="733784" cy="73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31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148</TotalTime>
  <Words>283</Words>
  <Application>Microsoft Office PowerPoint</Application>
  <PresentationFormat>Широкоэкранный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Corbel</vt:lpstr>
      <vt:lpstr>Times New Roman</vt:lpstr>
      <vt:lpstr>Trebuchet MS</vt:lpstr>
      <vt:lpstr>Wingdings 3</vt:lpstr>
      <vt:lpstr>Грань</vt:lpstr>
      <vt:lpstr>  «МОРСКАЯ СЛАВА КАСПИЯ» </vt:lpstr>
      <vt:lpstr>Цель и задачи мероприятия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«ПУТЕШЕСТВИЕ С КАСПИЙСКОЙ ФЛОТИЛИЕЙ»</vt:lpstr>
      <vt:lpstr>Презентация PowerPoint</vt:lpstr>
      <vt:lpstr>КАСПИЙСКАЯ ФЛОТИЛИЯ - ЭТО ГОРДОСТЬ РОССИИ!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мероприятия </dc:title>
  <dc:creator>Учетная запись Майкрософт</dc:creator>
  <cp:lastModifiedBy>Раджаб</cp:lastModifiedBy>
  <cp:revision>16</cp:revision>
  <dcterms:created xsi:type="dcterms:W3CDTF">2024-10-11T11:38:06Z</dcterms:created>
  <dcterms:modified xsi:type="dcterms:W3CDTF">2024-10-21T10:14:49Z</dcterms:modified>
</cp:coreProperties>
</file>