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60" r:id="rId4"/>
    <p:sldId id="261" r:id="rId5"/>
    <p:sldId id="265" r:id="rId6"/>
    <p:sldId id="262" r:id="rId7"/>
    <p:sldId id="266" r:id="rId8"/>
    <p:sldId id="267" r:id="rId9"/>
    <p:sldId id="268" r:id="rId10"/>
    <p:sldId id="269" r:id="rId11"/>
    <p:sldId id="270" r:id="rId12"/>
    <p:sldId id="271" r:id="rId13"/>
    <p:sldId id="274" r:id="rId14"/>
    <p:sldId id="273" r:id="rId15"/>
    <p:sldId id="263" r:id="rId16"/>
    <p:sldId id="264" r:id="rId17"/>
    <p:sldId id="277" r:id="rId18"/>
    <p:sldId id="272" r:id="rId19"/>
    <p:sldId id="275" r:id="rId20"/>
    <p:sldId id="276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2" d="100"/>
          <a:sy n="122" d="100"/>
        </p:scale>
        <p:origin x="1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22.10.2024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1035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22.10.2024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2864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22.10.2024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836343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22.10.2024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80672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22.10.2024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385929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22.10.2024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45684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22.10.2024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98046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22.10.2024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9592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22.10.2024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3947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22.10.2024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5705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22.10.2024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9509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22.10.2024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4700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22.10.2024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535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22.10.2024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7048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22.10.2024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5711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EA4DC-38B3-4D70-B655-2D2D183CFF9C}" type="datetimeFigureOut">
              <a:rPr lang="ru-RU" smtClean="0"/>
              <a:t>22.10.2024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9658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8EA4DC-38B3-4D70-B655-2D2D183CFF9C}" type="datetimeFigureOut">
              <a:rPr lang="ru-RU" smtClean="0"/>
              <a:t>22.10.2024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3EBD77A-0C2D-4E7A-95C4-1D7EB7D6CB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2565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4136" y="470263"/>
            <a:ext cx="9457509" cy="1971185"/>
          </a:xfrm>
        </p:spPr>
        <p:txBody>
          <a:bodyPr/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СОТРУДНИКА ВНУТРЕННИХ ДЕЛ РОССИЙСКОЙ ФЕДЕРАЦИИ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643814" y="5283200"/>
            <a:ext cx="2109529" cy="844062"/>
          </a:xfrm>
        </p:spPr>
        <p:txBody>
          <a:bodyPr>
            <a:normAutofit/>
          </a:bodyPr>
          <a:lstStyle/>
          <a:p>
            <a:r>
              <a:rPr lang="ru-RU" b="1" dirty="0"/>
              <a:t>Ученики </a:t>
            </a:r>
            <a:r>
              <a:rPr lang="ru-RU" b="1" smtClean="0"/>
              <a:t>5</a:t>
            </a:r>
            <a:r>
              <a:rPr lang="ru-RU" b="1" smtClean="0"/>
              <a:t>-11 классов, </a:t>
            </a:r>
            <a:r>
              <a:rPr lang="ru-RU" b="1" dirty="0" smtClean="0"/>
              <a:t>СПО</a:t>
            </a:r>
            <a:endParaRPr lang="ru-RU" dirty="0"/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9022"/>
            <a:ext cx="8499064" cy="5298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7843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"/>
            <a:ext cx="10583929" cy="5953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1150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6888"/>
            <a:ext cx="11753087" cy="6611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92002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4652"/>
            <a:ext cx="11045952" cy="6213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4132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s://avatars.mds.yandex.net/i?id=8cef4f9b303b6ad3709310c845b2ec8501f7b2c4-7454445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078203" cy="6793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72183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6" name="Picture 4" descr="Picture background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0328" y="77915"/>
            <a:ext cx="7066505" cy="4530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79" y="0"/>
            <a:ext cx="4837049" cy="687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19649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82880"/>
            <a:ext cx="8596668" cy="876663"/>
          </a:xfrm>
        </p:spPr>
        <p:txBody>
          <a:bodyPr>
            <a:normAutofit fontScale="90000"/>
          </a:bodyPr>
          <a:lstStyle/>
          <a:p>
            <a:r>
              <a:rPr lang="ru-RU" dirty="0"/>
              <a:t>КАРТОЧКА - КВАЛИФИКАЦИЯ</a:t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 descr="Picture background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0011" y="815703"/>
            <a:ext cx="5133796" cy="499650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Picture background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" y="1161835"/>
            <a:ext cx="4833257" cy="385209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60960" y="5129972"/>
            <a:ext cx="4833257" cy="682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ts val="2250"/>
              </a:lnSpc>
              <a:spcAft>
                <a:spcPts val="0"/>
              </a:spcAft>
            </a:pPr>
            <a:r>
              <a:rPr lang="ru-RU" dirty="0">
                <a:solidFill>
                  <a:srgbClr val="111111"/>
                </a:solidFill>
                <a:latin typeface="Montserrat"/>
                <a:ea typeface="Times New Roman" panose="02020603050405020304" pitchFamily="18" charset="0"/>
              </a:rPr>
              <a:t>«Ребенок ворует телефон»: «Кража» «Уголовная ответственность с 14 лет»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63588" y="5914502"/>
            <a:ext cx="6453052" cy="97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ts val="2250"/>
              </a:lnSpc>
            </a:pPr>
            <a:r>
              <a:rPr lang="ru-RU" dirty="0">
                <a:solidFill>
                  <a:srgbClr val="111111"/>
                </a:solidFill>
                <a:latin typeface="Montserrat"/>
                <a:ea typeface="Times New Roman" panose="02020603050405020304" pitchFamily="18" charset="0"/>
              </a:rPr>
              <a:t>«Ребенок ворует в магазине упаковку чипсов»: «Мелкое хищение» </a:t>
            </a:r>
            <a:r>
              <a:rPr lang="ru-RU" sz="1600" dirty="0"/>
              <a:t>«Административная ответственность с 16 лет»</a:t>
            </a:r>
          </a:p>
          <a:p>
            <a:pPr fontAlgn="base">
              <a:lnSpc>
                <a:spcPts val="2250"/>
              </a:lnSpc>
              <a:spcAft>
                <a:spcPts val="0"/>
              </a:spcAft>
            </a:pP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57578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 descr="Picture background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77" y="1930400"/>
            <a:ext cx="5963580" cy="406980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91589" y="6123505"/>
            <a:ext cx="5860867" cy="97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ts val="2250"/>
              </a:lnSpc>
            </a:pPr>
            <a:r>
              <a:rPr lang="ru-RU" dirty="0">
                <a:solidFill>
                  <a:srgbClr val="111111"/>
                </a:solidFill>
                <a:latin typeface="Montserrat"/>
                <a:ea typeface="Times New Roman" panose="02020603050405020304" pitchFamily="18" charset="0"/>
              </a:rPr>
              <a:t>«</a:t>
            </a:r>
            <a:r>
              <a:rPr lang="ru-RU" sz="16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Ребенок портит сиденье в автобусе»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«Вандализм»</a:t>
            </a:r>
          </a:p>
          <a:p>
            <a:pPr fontAlgn="base">
              <a:lnSpc>
                <a:spcPts val="2250"/>
              </a:lnSpc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«Уголовная ответственность с 14 лет»</a:t>
            </a:r>
          </a:p>
          <a:p>
            <a:pPr fontAlgn="base">
              <a:lnSpc>
                <a:spcPts val="2250"/>
              </a:lnSpc>
              <a:spcAft>
                <a:spcPts val="0"/>
              </a:spcAft>
            </a:pP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78007" y="6123505"/>
            <a:ext cx="5448607" cy="6822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lnSpc>
                <a:spcPts val="2250"/>
              </a:lnSpc>
              <a:spcAft>
                <a:spcPts val="0"/>
              </a:spcAft>
            </a:pPr>
            <a:r>
              <a:rPr lang="ru-RU" dirty="0">
                <a:solidFill>
                  <a:srgbClr val="111111"/>
                </a:solidFill>
                <a:latin typeface="Montserrat"/>
                <a:ea typeface="Times New Roman" panose="02020603050405020304" pitchFamily="18" charset="0"/>
              </a:rPr>
              <a:t>«</a:t>
            </a:r>
            <a:r>
              <a:rPr lang="ru-RU" sz="20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Ребенок бьет другого ребенка»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«Побои»</a:t>
            </a:r>
          </a:p>
          <a:p>
            <a:pPr fontAlgn="base">
              <a:lnSpc>
                <a:spcPts val="225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«Административная ответственность с 16 лет». 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Picture backgroun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2456" y="2660904"/>
            <a:ext cx="6120130" cy="32124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934765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Picture background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94" y="126110"/>
            <a:ext cx="9505950" cy="66495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773088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70" name="Picture 6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871" y="113100"/>
            <a:ext cx="9985247" cy="6662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47534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40" name="Picture 4" descr="Picture background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77506"/>
            <a:ext cx="3048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16" y="91440"/>
            <a:ext cx="8906255" cy="4453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7143" y="3689959"/>
            <a:ext cx="5121529" cy="3412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14061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Цель </a:t>
            </a:r>
            <a:r>
              <a:rPr lang="ru-RU" b="1" dirty="0"/>
              <a:t>и задачи мероприятия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0580" y="1481320"/>
            <a:ext cx="8596668" cy="3880773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урока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познакомить учащихся с историей праздника, которая позволяет ученикам лучше представить себе, кто это героические люди, которые всегда стоят на страже наших интересов, безопасности, а зачастую и самой жизни.</a:t>
            </a:r>
          </a:p>
          <a:p>
            <a:pPr algn="just"/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Задачи урока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: воспитывать патриотизм, уважение к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профессии сотрудников органов внутренних дел, развивать умения формировать свою точку зрения и отстаивать её, воспитание активной жизненной позиции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к военнослужащим, ответственность за свои поступки, понимание долга перед Отечеством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450215" algn="just"/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50823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4" name="Picture 4" descr="Picture backgroun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21292"/>
            <a:ext cx="6923410" cy="3881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482"/>
            <a:ext cx="6923410" cy="4615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8033" y="44482"/>
            <a:ext cx="5343967" cy="3887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45821" y="4723633"/>
            <a:ext cx="39483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b="1" dirty="0">
                <a:solidFill>
                  <a:srgbClr val="222638"/>
                </a:solidFill>
                <a:latin typeface="Roboto Slab"/>
              </a:rPr>
              <a:t>Смотрел футбол — не выспался</a:t>
            </a:r>
            <a:endParaRPr lang="ru-RU" b="1" i="0" dirty="0">
              <a:solidFill>
                <a:srgbClr val="222638"/>
              </a:solidFill>
              <a:effectLst/>
              <a:latin typeface="Roboto Slab"/>
            </a:endParaRPr>
          </a:p>
        </p:txBody>
      </p:sp>
    </p:spTree>
    <p:extLst>
      <p:ext uri="{BB962C8B-B14F-4D97-AF65-F5344CB8AC3E}">
        <p14:creationId xmlns:p14="http://schemas.microsoft.com/office/powerpoint/2010/main" val="1982945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70560"/>
          </a:xfrm>
        </p:spPr>
        <p:txBody>
          <a:bodyPr/>
          <a:lstStyle/>
          <a:p>
            <a:r>
              <a:rPr lang="ru-RU" b="1" dirty="0"/>
              <a:t>Подготовка</a:t>
            </a:r>
            <a:r>
              <a:rPr lang="ru-RU" dirty="0"/>
              <a:t>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5745" y="1280160"/>
            <a:ext cx="8596668" cy="3880773"/>
          </a:xfrm>
        </p:spPr>
        <p:txBody>
          <a:bodyPr/>
          <a:lstStyle/>
          <a:p>
            <a:r>
              <a:rPr lang="ru-RU" dirty="0"/>
              <a:t>подготовлена компьютерная презентация о сотрудниках органов внутренних дел, где представлены их фотографии, архивные данные, кадры из кинофильмов о милиции.</a:t>
            </a:r>
          </a:p>
          <a:p>
            <a:r>
              <a:rPr lang="ru-RU" dirty="0"/>
              <a:t> </a:t>
            </a:r>
          </a:p>
          <a:p>
            <a:r>
              <a:rPr lang="ru-RU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Оборудование</a:t>
            </a:r>
            <a:r>
              <a:rPr lang="ru-RU" sz="3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:</a:t>
            </a:r>
            <a:r>
              <a:rPr lang="ru-RU" dirty="0"/>
              <a:t> оборудование для мультимедийной презентации, </a:t>
            </a:r>
            <a:r>
              <a:rPr lang="ru-RU" dirty="0" err="1"/>
              <a:t>аудиопроигрыватель</a:t>
            </a:r>
            <a:r>
              <a:rPr lang="ru-RU" dirty="0"/>
              <a:t>, кадры из художественных фильмов.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05251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История возникновения системы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045" y="2160589"/>
            <a:ext cx="9675223" cy="3880773"/>
          </a:xfrm>
        </p:spPr>
        <p:txBody>
          <a:bodyPr>
            <a:noAutofit/>
          </a:bodyPr>
          <a:lstStyle/>
          <a:p>
            <a:pPr algn="just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Термин "Милиция"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начали употреблять еще в Российской империи. Во время наполеоновских войн термин "милиция" получил второе рождение: так стали называться народное ополчение и партизанские отряды, которые должны были действовать против армии Наполеона и османов, но были распущены после заключения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Тильзитского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мира. После революции 1917 года были ликвидированы Отдельный корпус жандармов и Департамент полиции (постановление Временного правительства от 6 марта 1917 года и от 10 марта 1917 года). Тогда же Петроградским советом была провозглашена замена полиции «народной милицией». Именно эта дата- 10 ноября 1917 года- стала праздником сначала в РСФСР как «День рабоче-крестьянской милиции» а после1945 года общесоюзный «день советской милиции». Пройдя через большое количество реорганизаций, милиция просуществовала в России до 1 марта 2011 года, сохраняя как название, так и основные функции. С 2011 года, после вступления в силу Федерального закона «О полиции» от 7 февраля 2011 года, этот ежегодный профессиональный праздник трансформировался в России в «День сотрудника органов внутренних дел Российской Федерации». 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51447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4" descr="Picture background"/>
          <p:cNvSpPr>
            <a:spLocks noGrp="1" noChangeAspect="1" noChangeArrowheads="1"/>
          </p:cNvSpPr>
          <p:nvPr>
            <p:ph idx="1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2" name="Picture 6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3" y="0"/>
            <a:ext cx="95415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84162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8" name="Picture 6" descr="Picture backgroun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6" y="35560"/>
            <a:ext cx="12120043" cy="681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11407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30384" cy="6858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13172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010" y="-10576"/>
            <a:ext cx="9079992" cy="6868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86104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76" y="25400"/>
            <a:ext cx="10248900" cy="683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192001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101</TotalTime>
  <Words>312</Words>
  <Application>Microsoft Office PowerPoint</Application>
  <PresentationFormat>Широкоэкранный</PresentationFormat>
  <Paragraphs>21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Arial</vt:lpstr>
      <vt:lpstr>Calibri</vt:lpstr>
      <vt:lpstr>Montserrat</vt:lpstr>
      <vt:lpstr>Roboto Slab</vt:lpstr>
      <vt:lpstr>Times New Roman</vt:lpstr>
      <vt:lpstr>Trebuchet MS</vt:lpstr>
      <vt:lpstr>Wingdings 3</vt:lpstr>
      <vt:lpstr>Грань</vt:lpstr>
      <vt:lpstr>ДЕНЬ СОТРУДНИКА ВНУТРЕННИХ ДЕЛ РОССИЙСКОЙ ФЕДЕРАЦИИ </vt:lpstr>
      <vt:lpstr>Цель и задачи мероприятия </vt:lpstr>
      <vt:lpstr>Подготовка:</vt:lpstr>
      <vt:lpstr>История возникновения системы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КАРТОЧКА - КВАЛИФИКАЦИЯ 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мероприятия</dc:title>
  <dc:creator>Учетная запись Майкрософт</dc:creator>
  <cp:lastModifiedBy>Учетная запись Майкрософт</cp:lastModifiedBy>
  <cp:revision>18</cp:revision>
  <dcterms:created xsi:type="dcterms:W3CDTF">2024-10-11T11:38:06Z</dcterms:created>
  <dcterms:modified xsi:type="dcterms:W3CDTF">2024-10-22T05:47:58Z</dcterms:modified>
</cp:coreProperties>
</file>