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60" r:id="rId4"/>
    <p:sldId id="261" r:id="rId5"/>
    <p:sldId id="271" r:id="rId6"/>
    <p:sldId id="262" r:id="rId7"/>
    <p:sldId id="263" r:id="rId8"/>
    <p:sldId id="267" r:id="rId9"/>
    <p:sldId id="268" r:id="rId10"/>
    <p:sldId id="269" r:id="rId11"/>
    <p:sldId id="264" r:id="rId12"/>
    <p:sldId id="270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334" autoAdjust="0"/>
  </p:normalViewPr>
  <p:slideViewPr>
    <p:cSldViewPr snapToGrid="0">
      <p:cViewPr varScale="1">
        <p:scale>
          <a:sx n="106" d="100"/>
          <a:sy n="106" d="100"/>
        </p:scale>
        <p:origin x="75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F712CF-5B70-4CEC-81A8-6356A7CDADF3}" type="datetimeFigureOut">
              <a:rPr lang="ru-RU" smtClean="0"/>
              <a:t>30.10.2024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3326C1-7C09-42C4-A355-080698AD0D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29232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3326C1-7C09-42C4-A355-080698AD0DC1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57448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EA4DC-38B3-4D70-B655-2D2D183CFF9C}" type="datetimeFigureOut">
              <a:rPr lang="ru-RU" smtClean="0"/>
              <a:t>30.10.2024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BD77A-0C2D-4E7A-95C4-1D7EB7D6CB0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68094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EA4DC-38B3-4D70-B655-2D2D183CFF9C}" type="datetimeFigureOut">
              <a:rPr lang="ru-RU" smtClean="0"/>
              <a:t>30.10.2024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BD77A-0C2D-4E7A-95C4-1D7EB7D6CB0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81801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EA4DC-38B3-4D70-B655-2D2D183CFF9C}" type="datetimeFigureOut">
              <a:rPr lang="ru-RU" smtClean="0"/>
              <a:t>30.10.2024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BD77A-0C2D-4E7A-95C4-1D7EB7D6CB0D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888449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EA4DC-38B3-4D70-B655-2D2D183CFF9C}" type="datetimeFigureOut">
              <a:rPr lang="ru-RU" smtClean="0"/>
              <a:t>30.10.2024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BD77A-0C2D-4E7A-95C4-1D7EB7D6CB0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34683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EA4DC-38B3-4D70-B655-2D2D183CFF9C}" type="datetimeFigureOut">
              <a:rPr lang="ru-RU" smtClean="0"/>
              <a:t>30.10.2024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BD77A-0C2D-4E7A-95C4-1D7EB7D6CB0D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455916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EA4DC-38B3-4D70-B655-2D2D183CFF9C}" type="datetimeFigureOut">
              <a:rPr lang="ru-RU" smtClean="0"/>
              <a:t>30.10.2024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BD77A-0C2D-4E7A-95C4-1D7EB7D6CB0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20609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EA4DC-38B3-4D70-B655-2D2D183CFF9C}" type="datetimeFigureOut">
              <a:rPr lang="ru-RU" smtClean="0"/>
              <a:t>30.10.2024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BD77A-0C2D-4E7A-95C4-1D7EB7D6CB0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12485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EA4DC-38B3-4D70-B655-2D2D183CFF9C}" type="datetimeFigureOut">
              <a:rPr lang="ru-RU" smtClean="0"/>
              <a:t>30.10.2024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BD77A-0C2D-4E7A-95C4-1D7EB7D6CB0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94054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EA4DC-38B3-4D70-B655-2D2D183CFF9C}" type="datetimeFigureOut">
              <a:rPr lang="ru-RU" smtClean="0"/>
              <a:t>30.10.2024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BD77A-0C2D-4E7A-95C4-1D7EB7D6CB0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494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EA4DC-38B3-4D70-B655-2D2D183CFF9C}" type="datetimeFigureOut">
              <a:rPr lang="ru-RU" smtClean="0"/>
              <a:t>30.10.2024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BD77A-0C2D-4E7A-95C4-1D7EB7D6CB0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87187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EA4DC-38B3-4D70-B655-2D2D183CFF9C}" type="datetimeFigureOut">
              <a:rPr lang="ru-RU" smtClean="0"/>
              <a:t>30.10.2024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BD77A-0C2D-4E7A-95C4-1D7EB7D6CB0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0991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EA4DC-38B3-4D70-B655-2D2D183CFF9C}" type="datetimeFigureOut">
              <a:rPr lang="ru-RU" smtClean="0"/>
              <a:t>30.10.2024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BD77A-0C2D-4E7A-95C4-1D7EB7D6CB0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25303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EA4DC-38B3-4D70-B655-2D2D183CFF9C}" type="datetimeFigureOut">
              <a:rPr lang="ru-RU" smtClean="0"/>
              <a:t>30.10.2024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BD77A-0C2D-4E7A-95C4-1D7EB7D6CB0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08170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EA4DC-38B3-4D70-B655-2D2D183CFF9C}" type="datetimeFigureOut">
              <a:rPr lang="ru-RU" smtClean="0"/>
              <a:t>30.10.2024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BD77A-0C2D-4E7A-95C4-1D7EB7D6CB0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6711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EA4DC-38B3-4D70-B655-2D2D183CFF9C}" type="datetimeFigureOut">
              <a:rPr lang="ru-RU" smtClean="0"/>
              <a:t>30.10.2024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BD77A-0C2D-4E7A-95C4-1D7EB7D6CB0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27039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EA4DC-38B3-4D70-B655-2D2D183CFF9C}" type="datetimeFigureOut">
              <a:rPr lang="ru-RU" smtClean="0"/>
              <a:t>30.10.2024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BD77A-0C2D-4E7A-95C4-1D7EB7D6CB0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57953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8EA4DC-38B3-4D70-B655-2D2D183CFF9C}" type="datetimeFigureOut">
              <a:rPr lang="ru-RU" smtClean="0"/>
              <a:t>30.10.2024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3EBD77A-0C2D-4E7A-95C4-1D7EB7D6CB0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60227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01262" y="0"/>
            <a:ext cx="7972741" cy="3276599"/>
          </a:xfrm>
        </p:spPr>
        <p:txBody>
          <a:bodyPr/>
          <a:lstStyle/>
          <a:p>
            <a:pPr algn="l"/>
            <a:b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ДЕНЬ ГОСАРСТВЕННОГО ГЕРБА РФ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7067" y="1248509"/>
            <a:ext cx="7766936" cy="2028090"/>
          </a:xfrm>
        </p:spPr>
        <p:txBody>
          <a:bodyPr>
            <a:normAutofit/>
          </a:bodyPr>
          <a:lstStyle/>
          <a:p>
            <a:endParaRPr lang="ru-RU" b="1" dirty="0">
              <a:solidFill>
                <a:srgbClr val="C00000"/>
              </a:solidFill>
            </a:endParaRPr>
          </a:p>
          <a:p>
            <a:endParaRPr lang="ru-RU" b="1" dirty="0">
              <a:solidFill>
                <a:srgbClr val="C00000"/>
              </a:solidFill>
            </a:endParaRPr>
          </a:p>
          <a:p>
            <a:endParaRPr lang="ru-RU" b="1" dirty="0">
              <a:solidFill>
                <a:srgbClr val="C00000"/>
              </a:solidFill>
            </a:endParaRPr>
          </a:p>
          <a:p>
            <a:r>
              <a:rPr lang="ru-RU" b="1" dirty="0">
                <a:solidFill>
                  <a:srgbClr val="C00000"/>
                </a:solidFill>
              </a:rPr>
              <a:t>Возраст учащихся: 1-4 класс</a:t>
            </a:r>
          </a:p>
          <a:p>
            <a:r>
              <a:rPr lang="ru-RU" dirty="0">
                <a:solidFill>
                  <a:srgbClr val="C00000"/>
                </a:solidFill>
              </a:rPr>
              <a:t>30 ноября </a:t>
            </a:r>
          </a:p>
        </p:txBody>
      </p:sp>
      <p:sp>
        <p:nvSpPr>
          <p:cNvPr id="4" name="AutoShape 2">
            <a:extLst>
              <a:ext uri="{FF2B5EF4-FFF2-40B4-BE49-F238E27FC236}">
                <a16:creationId xmlns:a16="http://schemas.microsoft.com/office/drawing/2014/main" id="{2D3004C7-CA0B-4A73-A3DB-17CF9571ED3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A1DDC48-C1DC-49A4-B586-8ADF5C997F5E}"/>
              </a:ext>
            </a:extLst>
          </p:cNvPr>
          <p:cNvSpPr txBox="1"/>
          <p:nvPr/>
        </p:nvSpPr>
        <p:spPr>
          <a:xfrm>
            <a:off x="534154" y="3581400"/>
            <a:ext cx="9442765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b="0" i="1" dirty="0"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 ноября мы отмечаем День Государственного герба Российской Федерации. Это важный символ нашей страны, отражающий её историю и величие.</a:t>
            </a:r>
          </a:p>
          <a:p>
            <a:pPr algn="just"/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777843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1FE448A-578E-4FA2-B9DD-B0AF99FE5B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289712"/>
            <a:ext cx="8596668" cy="1312752"/>
          </a:xfrm>
        </p:spPr>
        <p:txBody>
          <a:bodyPr>
            <a:normAutofit/>
          </a:bodyPr>
          <a:lstStyle/>
          <a:p>
            <a:pPr algn="ctr"/>
            <a:endParaRPr lang="ru-RU" sz="3200" i="1" dirty="0">
              <a:solidFill>
                <a:schemeClr val="accent5">
                  <a:lumMod val="50000"/>
                </a:schemeClr>
              </a:solidFill>
              <a:latin typeface="Palatino Linotype" panose="02040502050505030304" pitchFamily="18" charset="0"/>
            </a:endParaRP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F5255AE-CB1C-409C-AA7D-36B4EC8292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3711921"/>
            <a:ext cx="8596668" cy="2978589"/>
          </a:xfrm>
        </p:spPr>
        <p:txBody>
          <a:bodyPr>
            <a:normAutofit lnSpcReduction="10000"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ru-RU" sz="1800" b="0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Золотой двуглавый орёл на красном поле сегодня сохраняет историческую преемственность в цветовой гамме гербов конца XV-XVII века. 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ru-RU" sz="1800" b="0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Над головами орла изображены три короны, символизирующие в новых условиях суверенитет, как всей Российской Федерации, так и её частей, субъектов Федерации; в лапах - скипетр и держава, олицетворяющие государственную власть и единое государство; на груди - изображение всадника, поражающего копьём дракона, как символ борьбы добра со злом, света с тьмой, защиты Отечества.</a:t>
            </a:r>
            <a:endParaRPr lang="ru-RU" sz="1400" b="0" i="0" dirty="0">
              <a:solidFill>
                <a:srgbClr val="FF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AA5D930-59D5-4C45-965D-0745EB25D2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159" y="0"/>
            <a:ext cx="8405489" cy="3567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2745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70338"/>
            <a:ext cx="8596668" cy="756139"/>
          </a:xfrm>
        </p:spPr>
        <p:txBody>
          <a:bodyPr>
            <a:normAutofit fontScale="90000"/>
          </a:bodyPr>
          <a:lstStyle/>
          <a:p>
            <a:pPr marR="0" lvl="0" algn="ctr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tabLst/>
              <a:defRPr/>
            </a:pPr>
            <a:b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</a:b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5266591"/>
            <a:ext cx="8596668" cy="1389185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EA23AB4-34D7-43E3-99F2-EE778F9D2C13}"/>
              </a:ext>
            </a:extLst>
          </p:cNvPr>
          <p:cNvSpPr txBox="1"/>
          <p:nvPr/>
        </p:nvSpPr>
        <p:spPr>
          <a:xfrm>
            <a:off x="334977" y="1158844"/>
            <a:ext cx="9234535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just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Итак, вы узнали историю нашего государственного герба. Но герб не только символ государства, он есть и у регионов, городов и даже семей. А теперь попробуйте создать герб своей семьи.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934765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AD48974-D0EC-4C65-90B4-04C305C35D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D880184-9D71-4029-851B-8A3141E8AB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479835"/>
            <a:ext cx="8596668" cy="5561528"/>
          </a:xfrm>
        </p:spPr>
        <p:txBody>
          <a:bodyPr>
            <a:normAutofit/>
          </a:bodyPr>
          <a:lstStyle/>
          <a:p>
            <a:pPr algn="ctr"/>
            <a:endParaRPr lang="ru-RU" sz="3600" b="0" i="0" dirty="0">
              <a:solidFill>
                <a:srgbClr val="C00000"/>
              </a:solidFill>
              <a:effectLst/>
              <a:latin typeface="Source Code Pro" panose="020B0509030403020204" pitchFamily="49" charset="0"/>
            </a:endParaRPr>
          </a:p>
          <a:p>
            <a:pPr algn="ctr"/>
            <a:endParaRPr lang="ru-RU" sz="3600" dirty="0">
              <a:solidFill>
                <a:srgbClr val="C00000"/>
              </a:solidFill>
              <a:latin typeface="Source Code Pro" panose="020B0509030403020204" pitchFamily="49" charset="0"/>
            </a:endParaRPr>
          </a:p>
          <a:p>
            <a:pPr marL="0" indent="0" algn="ctr">
              <a:buNone/>
            </a:pPr>
            <a:endParaRPr lang="ru-RU" sz="3600" dirty="0">
              <a:solidFill>
                <a:srgbClr val="C00000"/>
              </a:solidFill>
              <a:latin typeface="Source Code Pro" panose="020B0509030403020204" pitchFamily="49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CB1CC0B-2A43-414F-8F5D-D2F25631E0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0789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5" y="923452"/>
            <a:ext cx="4057628" cy="520574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i="1" dirty="0"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pitchFamily="18" charset="0"/>
              </a:rPr>
              <a:t>     </a:t>
            </a:r>
          </a:p>
          <a:p>
            <a:pPr algn="just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Древняя Русь</a:t>
            </a:r>
          </a:p>
          <a:p>
            <a:pPr marL="0" indent="0" algn="just">
              <a:buNone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печатях князей изображались различные символы: кресты, святые, звери.</a:t>
            </a:r>
          </a:p>
          <a:p>
            <a:pPr algn="just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Московское царство</a:t>
            </a:r>
          </a:p>
          <a:p>
            <a:pPr marL="0" indent="0" algn="just">
              <a:buNone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Появился двуглавый орёл, символизирующий единство и силу государства.</a:t>
            </a:r>
          </a:p>
          <a:p>
            <a:pPr algn="just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Российская империя</a:t>
            </a:r>
          </a:p>
          <a:p>
            <a:pPr marL="0" indent="0" algn="just">
              <a:buNone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Герб усложнился, отражая расширение территорий и могущество страны.</a:t>
            </a:r>
          </a:p>
          <a:p>
            <a:pPr algn="just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Современная Россия</a:t>
            </a:r>
          </a:p>
          <a:p>
            <a:pPr marL="0" indent="0" algn="just">
              <a:buNone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Возвращение к историческому двуглавому орлу с некоторыми изменениями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7E220C4A-3738-48A7-96A2-6C223D4A86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8362" y="290146"/>
            <a:ext cx="8306848" cy="729761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/>
              <a:t>История герба России</a:t>
            </a:r>
            <a:br>
              <a:rPr lang="ru-RU" sz="1600" b="1" dirty="0"/>
            </a:br>
            <a:endParaRPr lang="ru-RU" sz="3200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F46B3C8-AB50-40F9-ADE5-464E29F082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1785" y="1019906"/>
            <a:ext cx="4057627" cy="5843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50823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05963"/>
          </a:xfrm>
        </p:spPr>
        <p:txBody>
          <a:bodyPr>
            <a:normAutofit fontScale="90000"/>
          </a:bodyPr>
          <a:lstStyle/>
          <a:p>
            <a:pPr marR="0" lvl="0" algn="ctr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tabLst/>
              <a:defRPr/>
            </a:pPr>
            <a:r>
              <a:rPr kumimoji="0" lang="ru-RU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Элементы герба</a:t>
            </a:r>
            <a:b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</a:br>
            <a:br>
              <a:rPr lang="ru-RU" b="1" dirty="0">
                <a:solidFill>
                  <a:schemeClr val="accent2">
                    <a:lumMod val="75000"/>
                  </a:schemeClr>
                </a:solidFill>
              </a:rPr>
            </a:b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9615" y="1415563"/>
            <a:ext cx="5319347" cy="5178668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Двуглавый орёл</a:t>
            </a:r>
          </a:p>
          <a:p>
            <a:pPr marL="0" indent="0">
              <a:buNone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Символ единства и независимости России, смотрящий одновременно на запад и восток.</a:t>
            </a:r>
          </a:p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Короны</a:t>
            </a:r>
          </a:p>
          <a:p>
            <a:pPr marL="0" indent="0">
              <a:buNone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Три короны символизируют суверенитет России и её частей.</a:t>
            </a:r>
          </a:p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Скипетр и держава</a:t>
            </a:r>
          </a:p>
          <a:p>
            <a:pPr marL="0" indent="0">
              <a:buNone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Символы государственной власти и единства государства.</a:t>
            </a:r>
          </a:p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Щит с всадником</a:t>
            </a:r>
          </a:p>
          <a:p>
            <a:pPr marL="0" indent="0">
              <a:buNone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Изображение Георгия Победоносца, поражающего змея, символ победы добра над злом.</a:t>
            </a:r>
          </a:p>
          <a:p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C9340CA-6E42-457C-8557-4955DA3528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3516" y="0"/>
            <a:ext cx="51876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05251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40677"/>
            <a:ext cx="8596668" cy="764931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Цвета герба</a:t>
            </a:r>
          </a:p>
        </p:txBody>
      </p:sp>
      <p:graphicFrame>
        <p:nvGraphicFramePr>
          <p:cNvPr id="4" name="Таблица 5">
            <a:extLst>
              <a:ext uri="{FF2B5EF4-FFF2-40B4-BE49-F238E27FC236}">
                <a16:creationId xmlns:a16="http://schemas.microsoft.com/office/drawing/2014/main" id="{9A9A93C0-43EF-496C-9E86-7CCC729B9BC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89484956"/>
              </p:ext>
            </p:extLst>
          </p:nvPr>
        </p:nvGraphicFramePr>
        <p:xfrm>
          <a:off x="606581" y="1385179"/>
          <a:ext cx="9062520" cy="39744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70158">
                  <a:extLst>
                    <a:ext uri="{9D8B030D-6E8A-4147-A177-3AD203B41FA5}">
                      <a16:colId xmlns:a16="http://schemas.microsoft.com/office/drawing/2014/main" val="1578943079"/>
                    </a:ext>
                  </a:extLst>
                </a:gridCol>
                <a:gridCol w="2996181">
                  <a:extLst>
                    <a:ext uri="{9D8B030D-6E8A-4147-A177-3AD203B41FA5}">
                      <a16:colId xmlns:a16="http://schemas.microsoft.com/office/drawing/2014/main" val="3411838138"/>
                    </a:ext>
                  </a:extLst>
                </a:gridCol>
                <a:gridCol w="2996181">
                  <a:extLst>
                    <a:ext uri="{9D8B030D-6E8A-4147-A177-3AD203B41FA5}">
                      <a16:colId xmlns:a16="http://schemas.microsoft.com/office/drawing/2014/main" val="4094660734"/>
                    </a:ext>
                  </a:extLst>
                </a:gridCol>
              </a:tblGrid>
              <a:tr h="1103001"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solidFill>
                            <a:schemeClr val="tx1"/>
                          </a:solidFill>
                        </a:rPr>
                        <a:t>Золотой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solidFill>
                            <a:schemeClr val="tx1"/>
                          </a:solidFill>
                        </a:rPr>
                        <a:t>Красный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solidFill>
                            <a:schemeClr val="tx1"/>
                          </a:solidFill>
                        </a:rPr>
                        <a:t>Серебряный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6015502"/>
                  </a:ext>
                </a:extLst>
              </a:tr>
              <a:tr h="2871470">
                <a:tc>
                  <a:txBody>
                    <a:bodyPr/>
                    <a:lstStyle/>
                    <a:p>
                      <a:pPr algn="l"/>
                      <a:r>
                        <a:rPr lang="ru-RU" dirty="0"/>
                        <a:t>Символизирует богатство, справедливость и великодушие. Он отражает славу и величие России.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Означает мужество, смелость и любовь. Это цвет жизни и энергии нашей страны.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Символ чистоты, мудрости и мира. Он подчеркивает благородство российского народа.</a:t>
                      </a:r>
                    </a:p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54732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451447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2B02331-3B70-4A99-91D6-8351B2D438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</a:rPr>
              <a:t>С</a:t>
            </a:r>
            <a:r>
              <a:rPr lang="ru-RU" b="0" i="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тихотворении Владимира Степанова «Герб России»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BF36846-F9B2-4A7B-AFA8-CEFA246A95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algn="ctr">
              <a:lnSpc>
                <a:spcPct val="107000"/>
              </a:lnSpc>
              <a:spcAft>
                <a:spcPts val="800"/>
              </a:spcAft>
            </a:pPr>
            <a:r>
              <a:rPr lang="ru-RU" sz="24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i="1" dirty="0">
                <a:solidFill>
                  <a:srgbClr val="FF0000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 России величавой</a:t>
            </a:r>
            <a:endParaRPr lang="ru-RU" sz="2400" dirty="0">
              <a:solidFill>
                <a:srgbClr val="FF0000"/>
              </a:solidFill>
              <a:latin typeface="Arial Narrow" panose="020B0606020202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i="1" dirty="0">
                <a:solidFill>
                  <a:srgbClr val="FF0000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 На гербе орёл двуглавый,</a:t>
            </a:r>
            <a:endParaRPr lang="ru-RU" sz="2400" dirty="0">
              <a:solidFill>
                <a:srgbClr val="FF0000"/>
              </a:solidFill>
              <a:effectLst/>
              <a:latin typeface="Arial Narrow" panose="020B0606020202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i="1" dirty="0">
                <a:solidFill>
                  <a:srgbClr val="FF0000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  Чтоб на запад на восток</a:t>
            </a:r>
            <a:endParaRPr lang="ru-RU" sz="2400" dirty="0">
              <a:solidFill>
                <a:srgbClr val="FF0000"/>
              </a:solidFill>
              <a:effectLst/>
              <a:latin typeface="Arial Narrow" panose="020B0606020202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i="1" dirty="0">
                <a:solidFill>
                  <a:srgbClr val="FF0000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   Он смотреть бы сразу мог.</a:t>
            </a:r>
            <a:endParaRPr lang="ru-RU" sz="2400" dirty="0">
              <a:solidFill>
                <a:srgbClr val="FF0000"/>
              </a:solidFill>
              <a:effectLst/>
              <a:latin typeface="Arial Narrow" panose="020B0606020202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i="1" dirty="0">
                <a:solidFill>
                  <a:srgbClr val="FF0000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   Сильный, мудрый он и гордый.</a:t>
            </a:r>
            <a:endParaRPr lang="ru-RU" sz="2400" dirty="0">
              <a:solidFill>
                <a:srgbClr val="FF0000"/>
              </a:solidFill>
              <a:effectLst/>
              <a:latin typeface="Arial Narrow" panose="020B0606020202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i="1" dirty="0">
                <a:solidFill>
                  <a:srgbClr val="FF0000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   Он – России дух свободный.</a:t>
            </a:r>
            <a:endParaRPr lang="ru-RU" sz="2400" dirty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34317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84638"/>
            <a:ext cx="8853528" cy="817685"/>
          </a:xfrm>
        </p:spPr>
        <p:txBody>
          <a:bodyPr>
            <a:normAutofit/>
          </a:bodyPr>
          <a:lstStyle/>
          <a:p>
            <a:pPr algn="ctr"/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D1243F93-6B0B-449C-ACF3-76D6F74080C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13545" cy="3793402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850C14B-634C-4DAF-A6CE-37373DAC16E3}"/>
              </a:ext>
            </a:extLst>
          </p:cNvPr>
          <p:cNvSpPr txBox="1"/>
          <p:nvPr/>
        </p:nvSpPr>
        <p:spPr>
          <a:xfrm>
            <a:off x="362139" y="3718679"/>
            <a:ext cx="8944822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Значение герба для страны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b="1" dirty="0">
                <a:solidFill>
                  <a:schemeClr val="accent5"/>
                </a:solidFill>
              </a:rPr>
              <a:t>Символ государственности</a:t>
            </a:r>
          </a:p>
          <a:p>
            <a:r>
              <a:rPr lang="ru-RU" dirty="0">
                <a:solidFill>
                  <a:srgbClr val="00B050"/>
                </a:solidFill>
              </a:rPr>
              <a:t>Герб представляет Россию на международной арене и в официальных документах.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b="1" dirty="0">
                <a:solidFill>
                  <a:srgbClr val="FFC000"/>
                </a:solidFill>
              </a:rPr>
              <a:t>Отражение истории</a:t>
            </a:r>
          </a:p>
          <a:p>
            <a:r>
              <a:rPr lang="ru-RU" dirty="0">
                <a:solidFill>
                  <a:srgbClr val="00B050"/>
                </a:solidFill>
              </a:rPr>
              <a:t>В гербе воплощены вековые традиции и исторический путь нашей страны.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b="1" dirty="0">
                <a:solidFill>
                  <a:schemeClr val="bg1">
                    <a:lumMod val="50000"/>
                  </a:schemeClr>
                </a:solidFill>
              </a:rPr>
              <a:t>Объединяющий символ</a:t>
            </a:r>
          </a:p>
          <a:p>
            <a:r>
              <a:rPr lang="ru-RU" dirty="0">
                <a:solidFill>
                  <a:srgbClr val="00B050"/>
                </a:solidFill>
              </a:rPr>
              <a:t>Герб объединяет всех граждан России, независимо от их происхождения и убеждений.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b="1" dirty="0">
                <a:solidFill>
                  <a:srgbClr val="0070C0"/>
                </a:solidFill>
              </a:rPr>
              <a:t>Источник гордости</a:t>
            </a:r>
          </a:p>
          <a:p>
            <a:r>
              <a:rPr lang="ru-RU" dirty="0">
                <a:solidFill>
                  <a:srgbClr val="00B050"/>
                </a:solidFill>
              </a:rPr>
              <a:t>Он вызывает чувство патриотизма и гордости за свою Родин</a:t>
            </a:r>
          </a:p>
        </p:txBody>
      </p:sp>
    </p:spTree>
    <p:extLst>
      <p:ext uri="{BB962C8B-B14F-4D97-AF65-F5344CB8AC3E}">
        <p14:creationId xmlns:p14="http://schemas.microsoft.com/office/powerpoint/2010/main" val="16111407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Где можно увидеть герб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4444" y="1310054"/>
            <a:ext cx="9596673" cy="5310553"/>
          </a:xfrm>
        </p:spPr>
        <p:txBody>
          <a:bodyPr>
            <a:normAutofit/>
          </a:bodyPr>
          <a:lstStyle/>
          <a:p>
            <a:endParaRPr lang="ru-RU" b="1" dirty="0"/>
          </a:p>
          <a:p>
            <a:endParaRPr lang="ru-RU" b="1" dirty="0"/>
          </a:p>
          <a:p>
            <a:endParaRPr lang="ru-RU" b="1" dirty="0"/>
          </a:p>
          <a:p>
            <a:endParaRPr lang="ru-RU" b="1" dirty="0"/>
          </a:p>
          <a:p>
            <a:endParaRPr lang="ru-RU" b="1" dirty="0"/>
          </a:p>
          <a:p>
            <a:endParaRPr lang="ru-RU" b="1" dirty="0">
              <a:solidFill>
                <a:srgbClr val="FF0000"/>
              </a:solidFill>
            </a:endParaRPr>
          </a:p>
          <a:p>
            <a:endParaRPr lang="ru-RU" b="1" dirty="0">
              <a:solidFill>
                <a:srgbClr val="FF0000"/>
              </a:solidFill>
            </a:endParaRPr>
          </a:p>
          <a:p>
            <a:endParaRPr lang="ru-RU" b="1" dirty="0">
              <a:solidFill>
                <a:srgbClr val="FF0000"/>
              </a:solidFill>
            </a:endParaRPr>
          </a:p>
          <a:p>
            <a:endParaRPr lang="ru-RU" b="1" dirty="0">
              <a:solidFill>
                <a:srgbClr val="FF0000"/>
              </a:solidFill>
            </a:endParaRPr>
          </a:p>
          <a:p>
            <a:r>
              <a:rPr lang="ru-RU" dirty="0"/>
              <a:t>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8E464AC-0C8E-4CBF-B54F-6E3CCCFD1D3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633" y="1396502"/>
            <a:ext cx="3275027" cy="1919334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1E63415-D3B1-4AF7-B94C-D6436ACE53C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7122" y="1366064"/>
            <a:ext cx="2754633" cy="2018932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58AC091-CE56-4221-8158-E78D6B28452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0601" y="1396502"/>
            <a:ext cx="2950747" cy="2018932"/>
          </a:xfrm>
          <a:prstGeom prst="rect">
            <a:avLst/>
          </a:prstGeom>
        </p:spPr>
      </p:pic>
      <p:graphicFrame>
        <p:nvGraphicFramePr>
          <p:cNvPr id="10" name="Таблица 10">
            <a:extLst>
              <a:ext uri="{FF2B5EF4-FFF2-40B4-BE49-F238E27FC236}">
                <a16:creationId xmlns:a16="http://schemas.microsoft.com/office/drawing/2014/main" id="{AE81C8D6-42FE-4AD9-96F3-291FAB93C1C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9334392"/>
              </p:ext>
            </p:extLst>
          </p:nvPr>
        </p:nvGraphicFramePr>
        <p:xfrm>
          <a:off x="381634" y="3441006"/>
          <a:ext cx="9639714" cy="27804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84609">
                  <a:extLst>
                    <a:ext uri="{9D8B030D-6E8A-4147-A177-3AD203B41FA5}">
                      <a16:colId xmlns:a16="http://schemas.microsoft.com/office/drawing/2014/main" val="2062306520"/>
                    </a:ext>
                  </a:extLst>
                </a:gridCol>
                <a:gridCol w="3123445">
                  <a:extLst>
                    <a:ext uri="{9D8B030D-6E8A-4147-A177-3AD203B41FA5}">
                      <a16:colId xmlns:a16="http://schemas.microsoft.com/office/drawing/2014/main" val="1802283326"/>
                    </a:ext>
                  </a:extLst>
                </a:gridCol>
                <a:gridCol w="3131660">
                  <a:extLst>
                    <a:ext uri="{9D8B030D-6E8A-4147-A177-3AD203B41FA5}">
                      <a16:colId xmlns:a16="http://schemas.microsoft.com/office/drawing/2014/main" val="2020470877"/>
                    </a:ext>
                  </a:extLst>
                </a:gridCol>
              </a:tblGrid>
              <a:tr h="2780414">
                <a:tc>
                  <a:txBody>
                    <a:bodyPr/>
                    <a:lstStyle/>
                    <a:p>
                      <a:pPr marL="342900" marR="0" lvl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>
                          <a:srgbClr val="90C226"/>
                        </a:buClr>
                        <a:buSzPct val="80000"/>
                        <a:buFont typeface="Wingdings 3" charset="2"/>
                        <a:buChar char=""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На документах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5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>
                          <a:srgbClr val="90C226"/>
                        </a:buClr>
                        <a:buSzPct val="80000"/>
                        <a:buFont typeface="Wingdings 3" charset="2"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Герб размещается на паспортах, свидетельствах о рождении и других важных документах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>
                          <a:solidFill>
                            <a:srgbClr val="FF0000"/>
                          </a:solidFill>
                        </a:rPr>
                        <a:t>На деньгах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Изображение герба можно найти на монетах и банкнотах российского рубля.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>
                          <a:solidFill>
                            <a:srgbClr val="FF0000"/>
                          </a:solidFill>
                        </a:rPr>
                        <a:t>На зданиях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Герб украшает фасады государственных учреждений и школ по всей стране.</a:t>
                      </a:r>
                    </a:p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0553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857578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BDBA52-2BB7-4949-8465-EC7EF35E41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342900"/>
            <a:ext cx="8596668" cy="1002323"/>
          </a:xfrm>
        </p:spPr>
        <p:txBody>
          <a:bodyPr/>
          <a:lstStyle/>
          <a:p>
            <a:pPr algn="ctr"/>
            <a:r>
              <a:rPr lang="ru-RU" b="0" i="0" dirty="0">
                <a:solidFill>
                  <a:srgbClr val="000000"/>
                </a:solidFill>
                <a:effectLst/>
                <a:latin typeface="Source Code Pro" panose="020B0509030403020204" pitchFamily="49" charset="0"/>
              </a:rPr>
              <a:t> 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9463554-C240-499C-9C7F-3F89BB7168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1612" y="342900"/>
            <a:ext cx="7728112" cy="762580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>
                <a:solidFill>
                  <a:schemeClr val="accent5">
                    <a:lumMod val="75000"/>
                  </a:schemeClr>
                </a:solidFill>
              </a:rPr>
              <a:t>Как отмечают День герба</a:t>
            </a:r>
          </a:p>
          <a:p>
            <a:pPr algn="ctr"/>
            <a:endParaRPr lang="ru-RU" sz="2400" i="1" dirty="0">
              <a:solidFill>
                <a:schemeClr val="accent5">
                  <a:lumMod val="50000"/>
                </a:schemeClr>
              </a:solidFill>
              <a:latin typeface="Palatino Linotype" panose="02040502050505030304" pitchFamily="18" charset="0"/>
            </a:endParaRPr>
          </a:p>
        </p:txBody>
      </p:sp>
      <p:graphicFrame>
        <p:nvGraphicFramePr>
          <p:cNvPr id="4" name="Таблица 4">
            <a:extLst>
              <a:ext uri="{FF2B5EF4-FFF2-40B4-BE49-F238E27FC236}">
                <a16:creationId xmlns:a16="http://schemas.microsoft.com/office/drawing/2014/main" id="{168E76CC-733B-40B1-9F9C-346BE53F51E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5654987"/>
              </p:ext>
            </p:extLst>
          </p:nvPr>
        </p:nvGraphicFramePr>
        <p:xfrm>
          <a:off x="199176" y="1076061"/>
          <a:ext cx="9795852" cy="45370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48963">
                  <a:extLst>
                    <a:ext uri="{9D8B030D-6E8A-4147-A177-3AD203B41FA5}">
                      <a16:colId xmlns:a16="http://schemas.microsoft.com/office/drawing/2014/main" val="1940765703"/>
                    </a:ext>
                  </a:extLst>
                </a:gridCol>
                <a:gridCol w="2448963">
                  <a:extLst>
                    <a:ext uri="{9D8B030D-6E8A-4147-A177-3AD203B41FA5}">
                      <a16:colId xmlns:a16="http://schemas.microsoft.com/office/drawing/2014/main" val="105241015"/>
                    </a:ext>
                  </a:extLst>
                </a:gridCol>
                <a:gridCol w="2448963">
                  <a:extLst>
                    <a:ext uri="{9D8B030D-6E8A-4147-A177-3AD203B41FA5}">
                      <a16:colId xmlns:a16="http://schemas.microsoft.com/office/drawing/2014/main" val="3314549250"/>
                    </a:ext>
                  </a:extLst>
                </a:gridCol>
                <a:gridCol w="2448963">
                  <a:extLst>
                    <a:ext uri="{9D8B030D-6E8A-4147-A177-3AD203B41FA5}">
                      <a16:colId xmlns:a16="http://schemas.microsoft.com/office/drawing/2014/main" val="290349372"/>
                    </a:ext>
                  </a:extLst>
                </a:gridCol>
              </a:tblGrid>
              <a:tr h="815818">
                <a:tc>
                  <a:txBody>
                    <a:bodyPr/>
                    <a:lstStyle/>
                    <a:p>
                      <a:pPr algn="ctr"/>
                      <a:r>
                        <a:rPr lang="ru-RU" sz="3600" i="1" dirty="0">
                          <a:solidFill>
                            <a:schemeClr val="accent5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i="1" dirty="0">
                          <a:solidFill>
                            <a:schemeClr val="accent5"/>
                          </a:solidFill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i="1" dirty="0">
                          <a:solidFill>
                            <a:schemeClr val="accent5"/>
                          </a:solidFill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i="1" dirty="0">
                          <a:solidFill>
                            <a:schemeClr val="accent5"/>
                          </a:solidFill>
                        </a:rPr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2389938"/>
                  </a:ext>
                </a:extLst>
              </a:tr>
              <a:tr h="3721270">
                <a:tc>
                  <a:txBody>
                    <a:bodyPr/>
                    <a:lstStyle/>
                    <a:p>
                      <a:r>
                        <a:rPr lang="ru-RU" b="1" dirty="0">
                          <a:solidFill>
                            <a:schemeClr val="accent5"/>
                          </a:solidFill>
                        </a:rPr>
                        <a:t>Уроки истории</a:t>
                      </a:r>
                    </a:p>
                    <a:p>
                      <a:r>
                        <a:rPr lang="ru-RU" dirty="0"/>
                        <a:t>В школах проводятся специальные занятия, посвященные истории и значению герба.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>
                          <a:solidFill>
                            <a:schemeClr val="accent5"/>
                          </a:solidFill>
                        </a:rPr>
                        <a:t>Выставки</a:t>
                      </a:r>
                    </a:p>
                    <a:p>
                      <a:r>
                        <a:rPr lang="ru-RU" dirty="0"/>
                        <a:t>Музеи организуют экспозиции, рассказывающие о развитии государственной символики России.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>
                          <a:solidFill>
                            <a:schemeClr val="accent5"/>
                          </a:solidFill>
                        </a:rPr>
                        <a:t>Конкурсы</a:t>
                      </a:r>
                    </a:p>
                    <a:p>
                      <a:r>
                        <a:rPr lang="ru-RU" dirty="0"/>
                        <a:t>Дети участвуют в творческих конкурсах, создавая рисунки и поделки с изображением герба.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>
                          <a:solidFill>
                            <a:schemeClr val="accent5"/>
                          </a:solidFill>
                        </a:rPr>
                        <a:t>Торжественные мероприятия</a:t>
                      </a:r>
                    </a:p>
                    <a:p>
                      <a:r>
                        <a:rPr lang="ru-RU" dirty="0"/>
                        <a:t>Проводятся официальные церемонии с поднятием флага и исполнением гимна.</a:t>
                      </a:r>
                    </a:p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21230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739956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A2E9CA-1F32-45C9-ABE5-2FE11C2ACC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199176"/>
            <a:ext cx="8596668" cy="896293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беречь и уважать герб</a:t>
            </a:r>
            <a:br>
              <a:rPr lang="ru-RU" sz="1600" b="1" dirty="0"/>
            </a:br>
            <a:endParaRPr lang="ru-RU" sz="3200" i="1" dirty="0">
              <a:solidFill>
                <a:schemeClr val="accent5">
                  <a:lumMod val="50000"/>
                </a:schemeClr>
              </a:solidFill>
              <a:latin typeface="Palatino Linotype" panose="02040502050505030304" pitchFamily="18" charset="0"/>
            </a:endParaRPr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CF79BF10-42EA-4500-A5F6-C5757D75A6E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2777" y="778598"/>
            <a:ext cx="4489120" cy="6079402"/>
          </a:xfrm>
        </p:spPr>
      </p:pic>
      <p:graphicFrame>
        <p:nvGraphicFramePr>
          <p:cNvPr id="8" name="Таблица 8">
            <a:extLst>
              <a:ext uri="{FF2B5EF4-FFF2-40B4-BE49-F238E27FC236}">
                <a16:creationId xmlns:a16="http://schemas.microsoft.com/office/drawing/2014/main" id="{B9FA6D2D-73DE-4D4B-9CFB-D93577C995B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2989814"/>
              </p:ext>
            </p:extLst>
          </p:nvPr>
        </p:nvGraphicFramePr>
        <p:xfrm>
          <a:off x="190123" y="778598"/>
          <a:ext cx="5151422" cy="59933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68669">
                  <a:extLst>
                    <a:ext uri="{9D8B030D-6E8A-4147-A177-3AD203B41FA5}">
                      <a16:colId xmlns:a16="http://schemas.microsoft.com/office/drawing/2014/main" val="3696947332"/>
                    </a:ext>
                  </a:extLst>
                </a:gridCol>
                <a:gridCol w="2582753">
                  <a:extLst>
                    <a:ext uri="{9D8B030D-6E8A-4147-A177-3AD203B41FA5}">
                      <a16:colId xmlns:a16="http://schemas.microsoft.com/office/drawing/2014/main" val="3729483929"/>
                    </a:ext>
                  </a:extLst>
                </a:gridCol>
              </a:tblGrid>
              <a:tr h="1416621"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Изучать</a:t>
                      </a:r>
                      <a:r>
                        <a:rPr lang="ru-RU" dirty="0"/>
                        <a:t> </a:t>
                      </a:r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историю</a:t>
                      </a:r>
                      <a:r>
                        <a:rPr lang="ru-RU" dirty="0"/>
                        <a:t> 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Узнавать больше о происхождении и значении герба</a:t>
                      </a:r>
                    </a:p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4520566"/>
                  </a:ext>
                </a:extLst>
              </a:tr>
              <a:tr h="1416621">
                <a:tc>
                  <a:txBody>
                    <a:bodyPr/>
                    <a:lstStyle/>
                    <a:p>
                      <a:r>
                        <a:rPr lang="ru-RU" dirty="0"/>
                        <a:t>Правильно изображать 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Точно воспроизводить все элементы и цвета герба</a:t>
                      </a:r>
                    </a:p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3116920"/>
                  </a:ext>
                </a:extLst>
              </a:tr>
              <a:tr h="1416621">
                <a:tc>
                  <a:txBody>
                    <a:bodyPr/>
                    <a:lstStyle/>
                    <a:p>
                      <a:r>
                        <a:rPr lang="ru-RU" dirty="0"/>
                        <a:t>Бережно относиться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Не допускать повреждения изображений герба</a:t>
                      </a:r>
                    </a:p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0538826"/>
                  </a:ext>
                </a:extLst>
              </a:tr>
              <a:tr h="1743532">
                <a:tc>
                  <a:txBody>
                    <a:bodyPr/>
                    <a:lstStyle/>
                    <a:p>
                      <a:r>
                        <a:rPr lang="ru-RU" dirty="0"/>
                        <a:t>Гордиться символом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Рассказывать друзьям и близким о важности государственного герба</a:t>
                      </a:r>
                    </a:p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37169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7955485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209</TotalTime>
  <Words>583</Words>
  <Application>Microsoft Office PowerPoint</Application>
  <PresentationFormat>Широкоэкранный</PresentationFormat>
  <Paragraphs>96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22" baseType="lpstr">
      <vt:lpstr>Arial</vt:lpstr>
      <vt:lpstr>Arial Narrow</vt:lpstr>
      <vt:lpstr>Calibri</vt:lpstr>
      <vt:lpstr>Palatino Linotype</vt:lpstr>
      <vt:lpstr>Source Code Pro</vt:lpstr>
      <vt:lpstr>Times New Roman</vt:lpstr>
      <vt:lpstr>Trebuchet MS</vt:lpstr>
      <vt:lpstr>Wingdings</vt:lpstr>
      <vt:lpstr>Wingdings 3</vt:lpstr>
      <vt:lpstr>Грань</vt:lpstr>
      <vt:lpstr>       ДЕНЬ ГОСАРСТВЕННОГО ГЕРБА РФ </vt:lpstr>
      <vt:lpstr>История герба России </vt:lpstr>
      <vt:lpstr>Элементы герба  </vt:lpstr>
      <vt:lpstr>Цвета герба</vt:lpstr>
      <vt:lpstr>Стихотворении Владимира Степанова «Герб России»</vt:lpstr>
      <vt:lpstr>Презентация PowerPoint</vt:lpstr>
      <vt:lpstr>Где можно увидеть герб</vt:lpstr>
      <vt:lpstr> </vt:lpstr>
      <vt:lpstr>Как беречь и уважать герб </vt:lpstr>
      <vt:lpstr>Презентация PowerPoint</vt:lpstr>
      <vt:lpstr>  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мероприятия </dc:title>
  <dc:creator>Учетная запись Майкрософт</dc:creator>
  <cp:lastModifiedBy>Заира</cp:lastModifiedBy>
  <cp:revision>29</cp:revision>
  <dcterms:created xsi:type="dcterms:W3CDTF">2024-10-11T11:38:06Z</dcterms:created>
  <dcterms:modified xsi:type="dcterms:W3CDTF">2024-10-30T07:02:55Z</dcterms:modified>
</cp:coreProperties>
</file>